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8" r:id="rId2"/>
    <p:sldId id="297" r:id="rId3"/>
    <p:sldId id="307" r:id="rId4"/>
    <p:sldId id="272" r:id="rId5"/>
    <p:sldId id="256" r:id="rId6"/>
    <p:sldId id="308" r:id="rId7"/>
    <p:sldId id="273" r:id="rId8"/>
    <p:sldId id="274" r:id="rId9"/>
    <p:sldId id="275" r:id="rId10"/>
    <p:sldId id="276" r:id="rId11"/>
    <p:sldId id="301" r:id="rId12"/>
    <p:sldId id="277" r:id="rId13"/>
    <p:sldId id="309" r:id="rId14"/>
    <p:sldId id="311" r:id="rId15"/>
    <p:sldId id="310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305" r:id="rId24"/>
    <p:sldId id="306" r:id="rId25"/>
    <p:sldId id="302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EA6B14"/>
    <a:srgbClr val="EB701D"/>
    <a:srgbClr val="101419"/>
    <a:srgbClr val="F06300"/>
    <a:srgbClr val="AAC2C6"/>
    <a:srgbClr val="202932"/>
    <a:srgbClr val="080808"/>
    <a:srgbClr val="24242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4" d="100"/>
          <a:sy n="124" d="100"/>
        </p:scale>
        <p:origin x="72" y="-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2CF77-37B6-44D1-92F3-6A753269D79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F5447-5FA9-4FAE-A561-92474186E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17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5713D-4870-4BDF-91D5-AF3FBF537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665C18-B829-4500-8F2A-821078C6F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12481-80D9-45E2-9250-266DC4B9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34620-EA14-4BE2-B9A1-654FEA32B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A19FF-11C6-4141-9F8A-38746537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5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83D5F-AF4D-41E2-9FE9-0DC04510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3936E1-2B93-4FD8-849B-BD0215E3D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549BF-4EBD-4BE2-947B-46144D8C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6E7E41-09FC-444E-B31B-FA7A842D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78064-17A9-4B78-B408-61F0A4DD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29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FEBFD9-F6C6-4973-82AD-85936EFFB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3BC7E6-B6C0-4E2D-84EE-1129F94F9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AF7EB6-B2FB-4BBA-A69F-E15D4A2B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3754B-71DF-4CC6-8371-B2E91753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91212-3C38-4F0D-B5E1-5450034E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85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3F85D-F3AB-481A-9198-E958FC58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633971-6645-4CC8-B722-75E4950F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1C64B9-AB1C-43D3-8493-9FC3DA9C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36F4-79AB-45FA-A4B3-A48C0FBC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66B56-D08D-4E48-B8D3-FEECBED2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0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7E5EE-00BD-4705-95EC-99B97232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C17132-E3D3-45B2-ACB5-DC7E4464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87F690-316C-4485-910C-44D3E254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37036-D4BD-4EE9-8DD3-66DE7506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2D393-CBC1-4EEE-8A8B-BF1884C0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CFCB3-817A-4DEC-85E2-AB4A8532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9A527-36AD-475C-BE98-CB8BFA17E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00C8B8-2412-416C-9091-E252FB9A8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FE5339-ADA9-47FB-9F58-AE37D85D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A75C0F-7517-4843-8979-9F8BB934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7C11A2-9B61-418E-AC02-5CABCCE6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84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BF44C-DCC6-4968-9CF4-12C48522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094C4-9A86-40BC-9700-C4C938A0C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A67D1A-4494-42C8-9DA9-2F0ED729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6BC4DD-AE5A-41D5-B1BC-CCA048D69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1EBF43-1111-438C-9862-167BDD4D4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4FE227-E97A-41B6-97B4-4D764A73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7C38F2-24F0-47B1-BFBF-5C225A02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C18991-75E4-40BF-9824-8A96A02C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6EAC4-C854-483A-A8B9-DEC38415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B0590-DFDC-4A27-BBC4-019567E2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C74214-2E7B-4866-B485-6348F0A2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1FFE4-5A41-4026-85A7-0F5529D6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84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A7D594-8F9B-4FC9-ADF5-7C0262E0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DE89AB-BFE4-4957-BA1D-A2129F98E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E21ED2-3B05-481B-8C41-85C092C6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69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C65DA-71A8-45F8-BCA7-6F72B6F9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70341-382C-4989-BC61-AD17D747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5E7B1F-38F3-451D-ABDE-71DB4673D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2A4455-EB98-470D-A4EC-4BE64BA05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922341-9F06-4D96-A176-18C2B595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11D409-89E3-4D3D-86FB-6030AD15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34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DD6D3-FFB8-469E-9899-CC98C84E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B99AAB-059E-4D6B-9A5E-67EE92C7A3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3C9D2B-B69C-4033-9064-4ADE5CB8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CA3A09-BB62-4D98-A0FE-DB073679B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6EA94F-9038-49DC-B11B-55C36D5E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314253-F16B-4CB2-9315-F9650D88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82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D885DA-B1D0-4F24-9D6A-38A28A211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F58F01-C29E-4435-97C4-E8E698CB2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452E5-27C8-4D65-890C-18A6E068C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87BDA-4E27-4735-9430-D1814060DACB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9102D-81BB-43DC-B6EF-D29982C87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C858F-D610-4F38-B1D0-A6E94827E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A8871-3579-436B-AB1C-0B65F2880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87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8BBEB8-D2D5-4794-899F-12B652A97EE2}"/>
              </a:ext>
            </a:extLst>
          </p:cNvPr>
          <p:cNvSpPr txBox="1"/>
          <p:nvPr/>
        </p:nvSpPr>
        <p:spPr>
          <a:xfrm>
            <a:off x="2412138" y="2456939"/>
            <a:ext cx="7367723" cy="1944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ko-KR" altLang="en-US" sz="5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아이링거</a:t>
            </a:r>
            <a:r>
              <a:rPr lang="ko-KR" altLang="en-US" sz="5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모니터링 </a:t>
            </a:r>
            <a:r>
              <a:rPr lang="ko-KR" altLang="en-US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시스템</a:t>
            </a:r>
            <a:endParaRPr lang="en-US" altLang="ko-KR" sz="5600" dirty="0">
              <a:solidFill>
                <a:schemeClr val="tx1">
                  <a:lumMod val="85000"/>
                  <a:lumOff val="15000"/>
                </a:schemeClr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>
              <a:spcBef>
                <a:spcPts val="1000"/>
              </a:spcBef>
            </a:pPr>
            <a:r>
              <a:rPr lang="ko-KR" altLang="en-US" sz="5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27143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F96C82-215F-43A2-B17C-F1371F66EE85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4B26C-E94C-4A5C-BAFE-1DF4980B85F3}"/>
              </a:ext>
            </a:extLst>
          </p:cNvPr>
          <p:cNvSpPr txBox="1"/>
          <p:nvPr/>
        </p:nvSpPr>
        <p:spPr>
          <a:xfrm>
            <a:off x="5029700" y="445080"/>
            <a:ext cx="23086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기기에서 발생한 </a:t>
            </a:r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알림정보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전체보기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F176E-0679-4F3D-94D4-2E230135885B}"/>
              </a:ext>
            </a:extLst>
          </p:cNvPr>
          <p:cNvSpPr txBox="1"/>
          <p:nvPr/>
        </p:nvSpPr>
        <p:spPr>
          <a:xfrm>
            <a:off x="5029700" y="59317"/>
            <a:ext cx="12506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알림정보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전체보기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6C21D-DC0D-422A-8333-B1D1A99EA776}"/>
              </a:ext>
            </a:extLst>
          </p:cNvPr>
          <p:cNvSpPr txBox="1"/>
          <p:nvPr/>
        </p:nvSpPr>
        <p:spPr>
          <a:xfrm>
            <a:off x="8838112" y="59317"/>
            <a:ext cx="3070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 상세정보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알림정보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전체보기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0C243-3CF5-476B-B940-96A94938912E}"/>
              </a:ext>
            </a:extLst>
          </p:cNvPr>
          <p:cNvSpPr txBox="1"/>
          <p:nvPr/>
        </p:nvSpPr>
        <p:spPr>
          <a:xfrm>
            <a:off x="1221288" y="445080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iringer.kr/monitoring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12AFDF5-A735-4C19-B79D-F5D4E74A1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29396"/>
              </p:ext>
            </p:extLst>
          </p:nvPr>
        </p:nvGraphicFramePr>
        <p:xfrm>
          <a:off x="9145805" y="1151754"/>
          <a:ext cx="3046196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아이콘 버튼 선택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시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960" b="0" baseline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알림설정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진행 </a:t>
                      </a:r>
                      <a:endParaRPr lang="en-US" altLang="ko-KR" sz="960" b="0" baseline="0" dirty="0" smtClean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알림정보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기록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4BEBDFE-9259-47FE-8733-A27B6A7F7125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- 8 -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08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F96C82-215F-43A2-B17C-F1371F66EE85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4B26C-E94C-4A5C-BAFE-1DF4980B85F3}"/>
              </a:ext>
            </a:extLst>
          </p:cNvPr>
          <p:cNvSpPr txBox="1"/>
          <p:nvPr/>
        </p:nvSpPr>
        <p:spPr>
          <a:xfrm>
            <a:off x="5029700" y="445080"/>
            <a:ext cx="2406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기기에서 발생한 </a:t>
            </a:r>
            <a:r>
              <a:rPr lang="ko-KR" altLang="en-US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알림 세부 설정 화면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F176E-0679-4F3D-94D4-2E230135885B}"/>
              </a:ext>
            </a:extLst>
          </p:cNvPr>
          <p:cNvSpPr txBox="1"/>
          <p:nvPr/>
        </p:nvSpPr>
        <p:spPr>
          <a:xfrm>
            <a:off x="5029700" y="59317"/>
            <a:ext cx="8098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알림설정</a:t>
            </a:r>
            <a:r>
              <a:rPr lang="en-US" altLang="ko-KR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6C21D-DC0D-422A-8333-B1D1A99EA776}"/>
              </a:ext>
            </a:extLst>
          </p:cNvPr>
          <p:cNvSpPr txBox="1"/>
          <p:nvPr/>
        </p:nvSpPr>
        <p:spPr>
          <a:xfrm>
            <a:off x="8838112" y="59317"/>
            <a:ext cx="33842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 상세정보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알림정보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전체보기</a:t>
            </a:r>
            <a:r>
              <a:rPr lang="en-US" altLang="ko-KR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r>
              <a:rPr lang="en-US" altLang="ko-KR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-&gt; [</a:t>
            </a:r>
            <a:r>
              <a:rPr lang="ko-KR" altLang="en-US" sz="105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알림설정</a:t>
            </a:r>
            <a:r>
              <a:rPr lang="en-US" altLang="ko-KR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0C243-3CF5-476B-B940-96A94938912E}"/>
              </a:ext>
            </a:extLst>
          </p:cNvPr>
          <p:cNvSpPr txBox="1"/>
          <p:nvPr/>
        </p:nvSpPr>
        <p:spPr>
          <a:xfrm>
            <a:off x="1221288" y="445080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iringer.kr/monitoring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12AFDF5-A735-4C19-B79D-F5D4E74A1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799059"/>
              </p:ext>
            </p:extLst>
          </p:nvPr>
        </p:nvGraphicFramePr>
        <p:xfrm>
          <a:off x="9145805" y="1151754"/>
          <a:ext cx="3046196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아이콘 버튼 선택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시 </a:t>
                      </a:r>
                      <a:r>
                        <a:rPr lang="ko-KR" altLang="en-US" sz="960" b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알림설정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진행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알림정보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기록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 선택 및 해지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5176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4BEBDFE-9259-47FE-8733-A27B6A7F7125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- 8 -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95" y="2990360"/>
            <a:ext cx="2950632" cy="12666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009595" y="2990360"/>
            <a:ext cx="2950632" cy="1266686"/>
          </a:xfrm>
          <a:prstGeom prst="rect">
            <a:avLst/>
          </a:prstGeom>
          <a:noFill/>
          <a:ln w="1905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55" y="3000046"/>
            <a:ext cx="2879534" cy="124078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775816" y="2951688"/>
            <a:ext cx="200967" cy="230832"/>
            <a:chOff x="2775816" y="2951688"/>
            <a:chExt cx="200967" cy="230832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3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6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0415A4-0A6B-41F7-AD5D-EABCF0DDDFA4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A1F1A-B3ED-4CE8-A50C-A071EB99111C}"/>
              </a:ext>
            </a:extLst>
          </p:cNvPr>
          <p:cNvSpPr txBox="1"/>
          <p:nvPr/>
        </p:nvSpPr>
        <p:spPr>
          <a:xfrm>
            <a:off x="5029700" y="445080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위치의 기기 교체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B40D7-15D8-4D13-A582-3E08719012CF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기기교체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08D84-8EA1-426B-8AAB-3CC5286E5F1C}"/>
              </a:ext>
            </a:extLst>
          </p:cNvPr>
          <p:cNvSpPr txBox="1"/>
          <p:nvPr/>
        </p:nvSpPr>
        <p:spPr>
          <a:xfrm>
            <a:off x="8838112" y="59317"/>
            <a:ext cx="25683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 상세정보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기기교체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F48AD-1FC0-4FFF-AD53-386B307F85CD}"/>
              </a:ext>
            </a:extLst>
          </p:cNvPr>
          <p:cNvSpPr txBox="1"/>
          <p:nvPr/>
        </p:nvSpPr>
        <p:spPr>
          <a:xfrm>
            <a:off x="1221288" y="445080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iringer.kr/monitoring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A22B5F7-5B7E-46C5-8180-CE4CED1C5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991572"/>
              </p:ext>
            </p:extLst>
          </p:nvPr>
        </p:nvGraphicFramePr>
        <p:xfrm>
          <a:off x="9145805" y="1151754"/>
          <a:ext cx="3046196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교체할 기기 이름 입력 및 검색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교체 가능한 모든 기기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검색된 기기 리스트 표시 및 선택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선택한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기기 교체 진행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173696-64EA-4C9E-ADA3-67EE90EC7710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- 9 -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9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EE7F07-286C-4851-8777-ED51DB9E2241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2B409-0662-4D61-85E5-27C0C0A8529F}"/>
              </a:ext>
            </a:extLst>
          </p:cNvPr>
          <p:cNvSpPr txBox="1"/>
          <p:nvPr/>
        </p:nvSpPr>
        <p:spPr>
          <a:xfrm>
            <a:off x="5029700" y="445080"/>
            <a:ext cx="4270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5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 </a:t>
            </a:r>
            <a:r>
              <a:rPr lang="ko-KR" altLang="en-US" sz="1050" dirty="0" err="1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lang="ko-KR" altLang="en-US" sz="105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05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105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선택한 병동에 대한 정보 확인 가능 화면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13338-C651-4293-AF43-4CBEF2222B06}"/>
              </a:ext>
            </a:extLst>
          </p:cNvPr>
          <p:cNvSpPr txBox="1"/>
          <p:nvPr/>
        </p:nvSpPr>
        <p:spPr>
          <a:xfrm>
            <a:off x="5029700" y="59317"/>
            <a:ext cx="862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 보기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30A57-A596-4236-AD54-91247810150F}"/>
              </a:ext>
            </a:extLst>
          </p:cNvPr>
          <p:cNvSpPr txBox="1"/>
          <p:nvPr/>
        </p:nvSpPr>
        <p:spPr>
          <a:xfrm>
            <a:off x="8838112" y="59317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선택한 병동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D79F7-E310-40FD-8CC1-9613CC6D22E9}"/>
              </a:ext>
            </a:extLst>
          </p:cNvPr>
          <p:cNvSpPr txBox="1"/>
          <p:nvPr/>
        </p:nvSpPr>
        <p:spPr>
          <a:xfrm>
            <a:off x="1221288" y="445080"/>
            <a:ext cx="7328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CD97844-92B7-4980-B145-773338616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554124"/>
              </p:ext>
            </p:extLst>
          </p:nvPr>
        </p:nvGraphicFramePr>
        <p:xfrm>
          <a:off x="9145805" y="1151754"/>
          <a:ext cx="3046196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선택 가능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해당 병동의 호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베드 수 보기 가능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베드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baseline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환자명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baseline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투여량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등의 정보 확인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추가 버튼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이름 수정 버튼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삭제 버튼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67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6C0C5D-1DDB-4786-A6F7-41A08497292B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6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- 3 -</a:t>
            </a:r>
            <a:endParaRPr kumimoji="0" lang="ko-KR" altLang="en-US" sz="86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60"/>
          <a:stretch/>
        </p:blipFill>
        <p:spPr>
          <a:xfrm>
            <a:off x="-1" y="986384"/>
            <a:ext cx="9145805" cy="555391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62176" y="2428612"/>
            <a:ext cx="1063952" cy="457201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2176" y="2944601"/>
            <a:ext cx="1592005" cy="394218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854943" y="2491659"/>
            <a:ext cx="743773" cy="335431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163911" y="3030177"/>
            <a:ext cx="276838" cy="260058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468783" y="3030177"/>
            <a:ext cx="264156" cy="260058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2175" y="3518814"/>
            <a:ext cx="8475937" cy="2269590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6512" y="2512227"/>
            <a:ext cx="238641" cy="231748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041293" y="3025836"/>
            <a:ext cx="238641" cy="231748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73816" y="3222945"/>
            <a:ext cx="238641" cy="231748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633618" y="2541303"/>
            <a:ext cx="238641" cy="231748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854943" y="3025836"/>
            <a:ext cx="238641" cy="231748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797891" y="3033124"/>
            <a:ext cx="238641" cy="231748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13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EE7F07-286C-4851-8777-ED51DB9E2241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2B409-0662-4D61-85E5-27C0C0A8529F}"/>
              </a:ext>
            </a:extLst>
          </p:cNvPr>
          <p:cNvSpPr txBox="1"/>
          <p:nvPr/>
        </p:nvSpPr>
        <p:spPr>
          <a:xfrm>
            <a:off x="5029700" y="445080"/>
            <a:ext cx="18341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병동에 병실 추가 화면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13338-C651-4293-AF43-4CBEF2222B06}"/>
              </a:ext>
            </a:extLst>
          </p:cNvPr>
          <p:cNvSpPr txBox="1"/>
          <p:nvPr/>
        </p:nvSpPr>
        <p:spPr>
          <a:xfrm>
            <a:off x="5029700" y="59317"/>
            <a:ext cx="862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 보기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30A57-A596-4236-AD54-91247810150F}"/>
              </a:ext>
            </a:extLst>
          </p:cNvPr>
          <p:cNvSpPr txBox="1"/>
          <p:nvPr/>
        </p:nvSpPr>
        <p:spPr>
          <a:xfrm>
            <a:off x="8838112" y="59317"/>
            <a:ext cx="1430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1050" dirty="0" err="1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병실추가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D79F7-E310-40FD-8CC1-9613CC6D22E9}"/>
              </a:ext>
            </a:extLst>
          </p:cNvPr>
          <p:cNvSpPr txBox="1"/>
          <p:nvPr/>
        </p:nvSpPr>
        <p:spPr>
          <a:xfrm>
            <a:off x="1221288" y="445080"/>
            <a:ext cx="7328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CD97844-92B7-4980-B145-773338616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449213"/>
              </p:ext>
            </p:extLst>
          </p:nvPr>
        </p:nvGraphicFramePr>
        <p:xfrm>
          <a:off x="9145805" y="1151754"/>
          <a:ext cx="3046196" cy="2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추가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6C0C5D-1DDB-4786-A6F7-41A08497292B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6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- 3 -</a:t>
            </a:r>
            <a:endParaRPr kumimoji="0" lang="ko-KR" altLang="en-US" sz="86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60"/>
          <a:stretch/>
        </p:blipFill>
        <p:spPr>
          <a:xfrm>
            <a:off x="-1" y="986384"/>
            <a:ext cx="9145805" cy="55539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424" y="2161736"/>
            <a:ext cx="3350026" cy="255481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217423" y="2161736"/>
            <a:ext cx="3350027" cy="2554818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661604" y="1857351"/>
            <a:ext cx="238641" cy="231748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017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EE7F07-286C-4851-8777-ED51DB9E2241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2B409-0662-4D61-85E5-27C0C0A8529F}"/>
              </a:ext>
            </a:extLst>
          </p:cNvPr>
          <p:cNvSpPr txBox="1"/>
          <p:nvPr/>
        </p:nvSpPr>
        <p:spPr>
          <a:xfrm>
            <a:off x="5029700" y="445080"/>
            <a:ext cx="48894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50" noProof="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 </a:t>
            </a:r>
            <a:r>
              <a:rPr lang="en-US" altLang="ko-KR" sz="1050" noProof="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105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병동보기에서 병동 이름 수정 아이콘 클릭 후 수정 가능 화면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13338-C651-4293-AF43-4CBEF2222B06}"/>
              </a:ext>
            </a:extLst>
          </p:cNvPr>
          <p:cNvSpPr txBox="1"/>
          <p:nvPr/>
        </p:nvSpPr>
        <p:spPr>
          <a:xfrm>
            <a:off x="5029700" y="59317"/>
            <a:ext cx="8435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 보기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30A57-A596-4236-AD54-91247810150F}"/>
              </a:ext>
            </a:extLst>
          </p:cNvPr>
          <p:cNvSpPr txBox="1"/>
          <p:nvPr/>
        </p:nvSpPr>
        <p:spPr>
          <a:xfrm>
            <a:off x="8838112" y="59317"/>
            <a:ext cx="18357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1050" dirty="0" err="1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연필모양</a:t>
            </a:r>
            <a:r>
              <a:rPr lang="ko-KR" altLang="en-US" sz="105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아이콘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D79F7-E310-40FD-8CC1-9613CC6D22E9}"/>
              </a:ext>
            </a:extLst>
          </p:cNvPr>
          <p:cNvSpPr txBox="1"/>
          <p:nvPr/>
        </p:nvSpPr>
        <p:spPr>
          <a:xfrm>
            <a:off x="1221288" y="445080"/>
            <a:ext cx="7328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CD97844-92B7-4980-B145-773338616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385067"/>
              </p:ext>
            </p:extLst>
          </p:nvPr>
        </p:nvGraphicFramePr>
        <p:xfrm>
          <a:off x="9145805" y="1151754"/>
          <a:ext cx="3046196" cy="2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이름 수정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6C0C5D-1DDB-4786-A6F7-41A08497292B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6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- 3 -</a:t>
            </a:r>
            <a:endParaRPr kumimoji="0" lang="ko-KR" altLang="en-US" sz="86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60"/>
          <a:stretch/>
        </p:blipFill>
        <p:spPr>
          <a:xfrm>
            <a:off x="-1" y="986384"/>
            <a:ext cx="9145805" cy="55539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133" y="2233933"/>
            <a:ext cx="3535131" cy="11901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044103" y="2098584"/>
            <a:ext cx="3631495" cy="1350618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61604" y="1799162"/>
            <a:ext cx="238641" cy="231748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3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28E46-0980-41E8-B638-38F8A0DA1565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68E56-C55B-4CE2-A74B-61DEA1A9FDE8}"/>
              </a:ext>
            </a:extLst>
          </p:cNvPr>
          <p:cNvSpPr txBox="1"/>
          <p:nvPr/>
        </p:nvSpPr>
        <p:spPr>
          <a:xfrm>
            <a:off x="5029700" y="445080"/>
            <a:ext cx="3028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선택한 병동에서 측정중인 기기 상태 확인 및 관리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7957DE-24D8-4CF6-8D7B-27E88FBD00F0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D8E42-8A64-45F5-8C57-09F6089DF425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D8638-5841-4B6D-86A9-001A0682B592}"/>
              </a:ext>
            </a:extLst>
          </p:cNvPr>
          <p:cNvSpPr txBox="1"/>
          <p:nvPr/>
        </p:nvSpPr>
        <p:spPr>
          <a:xfrm>
            <a:off x="1221288" y="445080"/>
            <a:ext cx="11993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iringer.kr/station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E9676956-A395-4841-9DDF-C13A94755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5035"/>
              </p:ext>
            </p:extLst>
          </p:nvPr>
        </p:nvGraphicFramePr>
        <p:xfrm>
          <a:off x="9145805" y="1151754"/>
          <a:ext cx="3046196" cy="1708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선택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선택한 병동의 측정중인 기기 수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병동보기 확대보기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축소보기 탭 버튼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선택 시 병동 리스트 축소 또는 확대로 전환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병동보기 갱신 버튼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선택 시 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[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병동보기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]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화면 최신화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선택한 병동 정보 리스트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C164BF5-FCC1-47AA-85A7-5C84B99B66D9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- 10 -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8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A9D1E-D227-449C-AE85-DFAFDA58ED9B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47E24-6AB6-4DD7-9995-6BB218519C9A}"/>
              </a:ext>
            </a:extLst>
          </p:cNvPr>
          <p:cNvSpPr txBox="1"/>
          <p:nvPr/>
        </p:nvSpPr>
        <p:spPr>
          <a:xfrm>
            <a:off x="5029700" y="445080"/>
            <a:ext cx="3028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선택한 병동에서 측정중인 기기 상태 확인 및 관리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91EF3-2533-437F-83B2-FBB6851E4446}"/>
              </a:ext>
            </a:extLst>
          </p:cNvPr>
          <p:cNvSpPr txBox="1"/>
          <p:nvPr/>
        </p:nvSpPr>
        <p:spPr>
          <a:xfrm>
            <a:off x="5029700" y="59317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4EAF8-AB31-4E38-852B-14A7502D3785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3DB97-7C0C-42FE-8477-EAC97F78A4C3}"/>
              </a:ext>
            </a:extLst>
          </p:cNvPr>
          <p:cNvSpPr txBox="1"/>
          <p:nvPr/>
        </p:nvSpPr>
        <p:spPr>
          <a:xfrm>
            <a:off x="1221288" y="445080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iringer.kr/station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15ED9529-C24C-4C9F-BDC5-CFD4B7945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712258"/>
              </p:ext>
            </p:extLst>
          </p:nvPr>
        </p:nvGraphicFramePr>
        <p:xfrm>
          <a:off x="9145805" y="1151754"/>
          <a:ext cx="3046196" cy="2081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정보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내 기기 현황 표시 및 관리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베드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환자명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상태 표시 및 관리 가능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상태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수액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측정중일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시 점 아이콘으로 표시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      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측정 대기 상태 시 기기연결 버튼 표시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            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기기연결 버튼 클릭 시 해당 베드의 기기연결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버튼 클릭 시 해당 베드 투여완료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E027D66-174D-4ECA-A7A3-2A7D54A9B60A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- 11 -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7DCBE0-427D-4F50-A8A1-350E808B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890" y="2099414"/>
            <a:ext cx="131817" cy="131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7FA6CD-2D9B-4712-BE4F-F3670797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782" y="2429455"/>
            <a:ext cx="309536" cy="1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F3123-8C26-4709-A61E-23B8A078D766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85E46-F957-43D2-8532-5C25B0052114}"/>
              </a:ext>
            </a:extLst>
          </p:cNvPr>
          <p:cNvSpPr txBox="1"/>
          <p:nvPr/>
        </p:nvSpPr>
        <p:spPr>
          <a:xfrm>
            <a:off x="5029700" y="445080"/>
            <a:ext cx="26100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선택한 병동에서 측정중인 기기 상태 확인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9B757-FBE4-4F68-A79D-835151EAF903}"/>
              </a:ext>
            </a:extLst>
          </p:cNvPr>
          <p:cNvSpPr txBox="1"/>
          <p:nvPr/>
        </p:nvSpPr>
        <p:spPr>
          <a:xfrm>
            <a:off x="5029700" y="59317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축소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6F6C5-D9F1-4E6A-9F02-5A497537E9B0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BDC8D-3713-4B25-9F8F-ACD417166983}"/>
              </a:ext>
            </a:extLst>
          </p:cNvPr>
          <p:cNvSpPr txBox="1"/>
          <p:nvPr/>
        </p:nvSpPr>
        <p:spPr>
          <a:xfrm>
            <a:off x="1221288" y="445080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iringer.kr/station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BD01797-A2CE-4725-AFE3-601906C6F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963909"/>
              </p:ext>
            </p:extLst>
          </p:nvPr>
        </p:nvGraphicFramePr>
        <p:xfrm>
          <a:off x="9145805" y="1151754"/>
          <a:ext cx="3046196" cy="710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정보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내 기기 현황 확인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베드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환자명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상태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B63A66-9E73-4316-95BD-0F1D5B9264D9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- 12 -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4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0B713-D353-4535-BE6C-60E525D406CE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A1AE2-D2B1-4178-9004-36AA957DFE68}"/>
              </a:ext>
            </a:extLst>
          </p:cNvPr>
          <p:cNvSpPr txBox="1"/>
          <p:nvPr/>
        </p:nvSpPr>
        <p:spPr>
          <a:xfrm>
            <a:off x="5029700" y="445080"/>
            <a:ext cx="3977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화면에서 기기연결 버튼 클릭 후 해당 베드 기기배치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5BFA5-1C76-4E8A-B875-50D66EFF0E48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기기배치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CA222-4EDF-4756-BE59-72672E68CE32}"/>
              </a:ext>
            </a:extLst>
          </p:cNvPr>
          <p:cNvSpPr txBox="1"/>
          <p:nvPr/>
        </p:nvSpPr>
        <p:spPr>
          <a:xfrm>
            <a:off x="8838112" y="59317"/>
            <a:ext cx="1524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기기배치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F254B-73BE-439D-B3D9-F399047010BD}"/>
              </a:ext>
            </a:extLst>
          </p:cNvPr>
          <p:cNvSpPr txBox="1"/>
          <p:nvPr/>
        </p:nvSpPr>
        <p:spPr>
          <a:xfrm>
            <a:off x="1221288" y="445080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iringer.kr/station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FBED262F-362E-4581-B814-20C759DCD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726044"/>
              </p:ext>
            </p:extLst>
          </p:nvPr>
        </p:nvGraphicFramePr>
        <p:xfrm>
          <a:off x="9145805" y="1151754"/>
          <a:ext cx="3046196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기기배치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선택한 베드 이름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환자명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시리얼 넘버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기기선택 진행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수액이름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671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수액용량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36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기기 배치 진행 완료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173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기기배치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8745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E349125-A2B6-4A88-9D85-19369D304790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- 13 -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2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61730-94B6-4EEA-A9CB-CA0A0F8E749B}"/>
              </a:ext>
            </a:extLst>
          </p:cNvPr>
          <p:cNvSpPr txBox="1"/>
          <p:nvPr/>
        </p:nvSpPr>
        <p:spPr>
          <a:xfrm>
            <a:off x="674255" y="655779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42424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Index</a:t>
            </a:r>
            <a:endParaRPr lang="ko-KR" altLang="en-US" sz="3200" dirty="0">
              <a:solidFill>
                <a:srgbClr val="242424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413C7-1632-4433-BF53-6FA60E73EE77}"/>
              </a:ext>
            </a:extLst>
          </p:cNvPr>
          <p:cNvSpPr txBox="1"/>
          <p:nvPr/>
        </p:nvSpPr>
        <p:spPr>
          <a:xfrm>
            <a:off x="674255" y="1450137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1. </a:t>
            </a:r>
            <a:r>
              <a:rPr lang="ko-KR" altLang="en-US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로그인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EEF8A-4AFC-4733-9F90-7C74E75C6275}"/>
              </a:ext>
            </a:extLst>
          </p:cNvPr>
          <p:cNvSpPr txBox="1"/>
          <p:nvPr/>
        </p:nvSpPr>
        <p:spPr>
          <a:xfrm>
            <a:off x="8705273" y="145013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4. </a:t>
            </a:r>
            <a:r>
              <a:rPr lang="ko-KR" altLang="en-US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기기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3480F-2CD6-484B-ADC9-B55428D7C02F}"/>
              </a:ext>
            </a:extLst>
          </p:cNvPr>
          <p:cNvSpPr txBox="1"/>
          <p:nvPr/>
        </p:nvSpPr>
        <p:spPr>
          <a:xfrm>
            <a:off x="3193098" y="1450137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2. </a:t>
            </a:r>
            <a:r>
              <a:rPr lang="ko-KR" altLang="en-US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모니터링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872C0-E0B7-4963-96AF-93FC9016FE98}"/>
              </a:ext>
            </a:extLst>
          </p:cNvPr>
          <p:cNvSpPr txBox="1"/>
          <p:nvPr/>
        </p:nvSpPr>
        <p:spPr>
          <a:xfrm>
            <a:off x="5920332" y="1450137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3. </a:t>
            </a:r>
            <a:r>
              <a:rPr lang="ko-KR" altLang="en-US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병동 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F866D-DD68-4DCC-85F5-B58414E9BE35}"/>
              </a:ext>
            </a:extLst>
          </p:cNvPr>
          <p:cNvSpPr txBox="1"/>
          <p:nvPr/>
        </p:nvSpPr>
        <p:spPr>
          <a:xfrm>
            <a:off x="3193098" y="1871815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2-1.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</a:t>
            </a:r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확대</a:t>
            </a:r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1200" dirty="0">
              <a:solidFill>
                <a:srgbClr val="4C4C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61E59-6F3D-40C5-AFA8-5DEB0B810AF7}"/>
              </a:ext>
            </a:extLst>
          </p:cNvPr>
          <p:cNvSpPr txBox="1"/>
          <p:nvPr/>
        </p:nvSpPr>
        <p:spPr>
          <a:xfrm>
            <a:off x="3193098" y="2199286"/>
            <a:ext cx="1418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2-2.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</a:t>
            </a:r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축소</a:t>
            </a:r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1200" dirty="0">
              <a:solidFill>
                <a:srgbClr val="4C4C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C1D506-3E68-46E7-BC95-1F1254A450F5}"/>
              </a:ext>
            </a:extLst>
          </p:cNvPr>
          <p:cNvSpPr txBox="1"/>
          <p:nvPr/>
        </p:nvSpPr>
        <p:spPr>
          <a:xfrm>
            <a:off x="3193098" y="2526757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2-3.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 상세정보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BBD74-28BC-4CF1-B017-46E4C442FD5E}"/>
              </a:ext>
            </a:extLst>
          </p:cNvPr>
          <p:cNvSpPr txBox="1"/>
          <p:nvPr/>
        </p:nvSpPr>
        <p:spPr>
          <a:xfrm>
            <a:off x="3193098" y="2854228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2-3-1. </a:t>
            </a:r>
            <a:r>
              <a:rPr lang="ko-KR" altLang="en-US" sz="1200" dirty="0" err="1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알림정보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전체보기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0F756-F2C2-4363-82BE-EF39B8B21C99}"/>
              </a:ext>
            </a:extLst>
          </p:cNvPr>
          <p:cNvSpPr txBox="1"/>
          <p:nvPr/>
        </p:nvSpPr>
        <p:spPr>
          <a:xfrm>
            <a:off x="3193098" y="3181698"/>
            <a:ext cx="1244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2-3-2.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 교체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74CCD-6EEB-4F25-BE39-29FC0BB756F8}"/>
              </a:ext>
            </a:extLst>
          </p:cNvPr>
          <p:cNvSpPr txBox="1"/>
          <p:nvPr/>
        </p:nvSpPr>
        <p:spPr>
          <a:xfrm>
            <a:off x="5920332" y="1871815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3-1.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확대</a:t>
            </a:r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1200" dirty="0">
              <a:solidFill>
                <a:srgbClr val="4C4C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1A60E-806A-442F-85B0-328AB5BBB3C2}"/>
              </a:ext>
            </a:extLst>
          </p:cNvPr>
          <p:cNvSpPr txBox="1"/>
          <p:nvPr/>
        </p:nvSpPr>
        <p:spPr>
          <a:xfrm>
            <a:off x="5920332" y="2199286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3-2.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축소</a:t>
            </a:r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1200" dirty="0">
              <a:solidFill>
                <a:srgbClr val="4C4C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5896BE-CD07-4A53-8E73-2804F6F214DA}"/>
              </a:ext>
            </a:extLst>
          </p:cNvPr>
          <p:cNvSpPr txBox="1"/>
          <p:nvPr/>
        </p:nvSpPr>
        <p:spPr>
          <a:xfrm>
            <a:off x="5920332" y="2526757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3-3.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기기배치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1409C0-982C-4818-A814-F1ADBBCD2CB0}"/>
              </a:ext>
            </a:extLst>
          </p:cNvPr>
          <p:cNvSpPr txBox="1"/>
          <p:nvPr/>
        </p:nvSpPr>
        <p:spPr>
          <a:xfrm>
            <a:off x="5920332" y="2854228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3-3-1.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기기선택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3BC3FC-5201-4A39-B90C-543865A14B08}"/>
              </a:ext>
            </a:extLst>
          </p:cNvPr>
          <p:cNvSpPr txBox="1"/>
          <p:nvPr/>
        </p:nvSpPr>
        <p:spPr>
          <a:xfrm>
            <a:off x="8705273" y="1871815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4-1.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 추가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CFD623D-0E4C-4BE1-90A9-6D7CA7B44D87}"/>
              </a:ext>
            </a:extLst>
          </p:cNvPr>
          <p:cNvSpPr txBox="1"/>
          <p:nvPr/>
        </p:nvSpPr>
        <p:spPr>
          <a:xfrm>
            <a:off x="674255" y="3828372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5. </a:t>
            </a:r>
            <a:r>
              <a:rPr lang="ko-KR" altLang="en-US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알람 관리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97C9F8-8357-42D4-95B4-B799B1407C63}"/>
              </a:ext>
            </a:extLst>
          </p:cNvPr>
          <p:cNvSpPr txBox="1"/>
          <p:nvPr/>
        </p:nvSpPr>
        <p:spPr>
          <a:xfrm>
            <a:off x="8705273" y="3828372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8. </a:t>
            </a:r>
            <a:r>
              <a:rPr lang="ko-KR" altLang="en-US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로그 기록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514061-141B-4E58-BFEB-22853CEDFFE0}"/>
              </a:ext>
            </a:extLst>
          </p:cNvPr>
          <p:cNvSpPr txBox="1"/>
          <p:nvPr/>
        </p:nvSpPr>
        <p:spPr>
          <a:xfrm>
            <a:off x="3193098" y="3828372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6. </a:t>
            </a:r>
            <a:r>
              <a:rPr lang="ko-KR" altLang="en-US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병동 관리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834D05-A063-49E2-9649-B086D045A1D9}"/>
              </a:ext>
            </a:extLst>
          </p:cNvPr>
          <p:cNvSpPr txBox="1"/>
          <p:nvPr/>
        </p:nvSpPr>
        <p:spPr>
          <a:xfrm>
            <a:off x="5920332" y="3828372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7. </a:t>
            </a:r>
            <a:r>
              <a:rPr lang="ko-KR" altLang="en-US" sz="1600" dirty="0">
                <a:solidFill>
                  <a:srgbClr val="242424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사용자 관리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35962D-00D4-4772-A1CF-A5F4483F30B0}"/>
              </a:ext>
            </a:extLst>
          </p:cNvPr>
          <p:cNvSpPr txBox="1"/>
          <p:nvPr/>
        </p:nvSpPr>
        <p:spPr>
          <a:xfrm>
            <a:off x="3193098" y="4250050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6-1.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 추가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98D350B-BA40-4B81-9104-9DAEE9893C4D}"/>
              </a:ext>
            </a:extLst>
          </p:cNvPr>
          <p:cNvSpPr txBox="1"/>
          <p:nvPr/>
        </p:nvSpPr>
        <p:spPr>
          <a:xfrm>
            <a:off x="3193098" y="4577521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6-2.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 이름수정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7E6418-F9EC-4360-BC6F-18346C36E6B4}"/>
              </a:ext>
            </a:extLst>
          </p:cNvPr>
          <p:cNvSpPr txBox="1"/>
          <p:nvPr/>
        </p:nvSpPr>
        <p:spPr>
          <a:xfrm>
            <a:off x="3193098" y="4904992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6-3.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병실 수정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2E627D7-DF8D-421E-9D51-9994D013813E}"/>
              </a:ext>
            </a:extLst>
          </p:cNvPr>
          <p:cNvSpPr txBox="1"/>
          <p:nvPr/>
        </p:nvSpPr>
        <p:spPr>
          <a:xfrm>
            <a:off x="3193098" y="5232463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6-4.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병실 추가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7017145-1F84-460F-B7D2-4F2FE8350167}"/>
              </a:ext>
            </a:extLst>
          </p:cNvPr>
          <p:cNvSpPr txBox="1"/>
          <p:nvPr/>
        </p:nvSpPr>
        <p:spPr>
          <a:xfrm>
            <a:off x="5920332" y="4250050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7-1.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추가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39D9DB-CDE4-4633-AE9E-7D5E6C8D048D}"/>
              </a:ext>
            </a:extLst>
          </p:cNvPr>
          <p:cNvSpPr txBox="1"/>
          <p:nvPr/>
        </p:nvSpPr>
        <p:spPr>
          <a:xfrm>
            <a:off x="5920332" y="4577521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7-2. </a:t>
            </a:r>
            <a:r>
              <a:rPr lang="ko-KR" altLang="en-US" sz="1200" dirty="0">
                <a:solidFill>
                  <a:srgbClr val="4C4C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정보수정</a:t>
            </a:r>
          </a:p>
        </p:txBody>
      </p:sp>
    </p:spTree>
    <p:extLst>
      <p:ext uri="{BB962C8B-B14F-4D97-AF65-F5344CB8AC3E}">
        <p14:creationId xmlns:p14="http://schemas.microsoft.com/office/powerpoint/2010/main" val="6394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736-9475-4071-9ED1-578A2EBEC4FB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FB381-4336-45DD-8D93-094679EBADE4}"/>
              </a:ext>
            </a:extLst>
          </p:cNvPr>
          <p:cNvSpPr txBox="1"/>
          <p:nvPr/>
        </p:nvSpPr>
        <p:spPr>
          <a:xfrm>
            <a:off x="5029700" y="445080"/>
            <a:ext cx="3977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기기배치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화면에서 기기선택 버튼 클릭 후 해당 베드 기기선택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5F7BA-F954-42B6-AD5D-F62F1891E0AF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기기선택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0DF69-C818-4D14-8953-ECEA16581AC6}"/>
              </a:ext>
            </a:extLst>
          </p:cNvPr>
          <p:cNvSpPr txBox="1"/>
          <p:nvPr/>
        </p:nvSpPr>
        <p:spPr>
          <a:xfrm>
            <a:off x="8838112" y="59317"/>
            <a:ext cx="23006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병동보기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기기배치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기기선택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75DE-B194-47D5-A6DD-341EE469E94E}"/>
              </a:ext>
            </a:extLst>
          </p:cNvPr>
          <p:cNvSpPr txBox="1"/>
          <p:nvPr/>
        </p:nvSpPr>
        <p:spPr>
          <a:xfrm>
            <a:off x="1221288" y="445080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iringer.kr/station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29A08D32-19EB-433D-B744-D4074EE74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89571"/>
              </p:ext>
            </p:extLst>
          </p:nvPr>
        </p:nvGraphicFramePr>
        <p:xfrm>
          <a:off x="9145805" y="1151754"/>
          <a:ext cx="3046196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기기선택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교체할 기기 이름 입력 및 검색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교체 가능한 모든 기기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검색된 기기 리스트 표시 및 선택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선택한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기기 선택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671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F17466-B9B5-4F59-8C6F-78874E0CD6E8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- 14 -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61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15FCE-FF7D-4C62-9019-7F5198C08E33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8710F-B3CE-4452-801B-D72CE33A4E3E}"/>
              </a:ext>
            </a:extLst>
          </p:cNvPr>
          <p:cNvSpPr txBox="1"/>
          <p:nvPr/>
        </p:nvSpPr>
        <p:spPr>
          <a:xfrm>
            <a:off x="5029700" y="445080"/>
            <a:ext cx="2459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병원에서 사용하는 </a:t>
            </a:r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기기 관리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636E2-3B2B-4AAD-B741-74010E1B9CCA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2DA34-7A54-44E2-BA93-29299211EE53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6818A-2B35-485A-9ABB-56B416168E92}"/>
              </a:ext>
            </a:extLst>
          </p:cNvPr>
          <p:cNvSpPr txBox="1"/>
          <p:nvPr/>
        </p:nvSpPr>
        <p:spPr>
          <a:xfrm>
            <a:off x="1221288" y="445080"/>
            <a:ext cx="1188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iringer.kr/device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5E6C25A6-29F4-4B73-90A6-461A60F23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821349"/>
              </p:ext>
            </p:extLst>
          </p:nvPr>
        </p:nvGraphicFramePr>
        <p:xfrm>
          <a:off x="9145805" y="1151754"/>
          <a:ext cx="3046196" cy="2695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검색 조건 설정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위치 검색 조건 설정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상태 검색 조건 설정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버튼 클릭 시 기기 추가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전체선택 및 개별선택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버튼 클릭 시 선택한 </a:t>
                      </a:r>
                      <a:r>
                        <a:rPr lang="ko-KR" altLang="en-US" sz="960" b="0" baseline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기기명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수정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버튼 클릭 시 선택한 기기 삭제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현재 추가된 기기 리스트 확인</a:t>
                      </a:r>
                      <a:endParaRPr lang="en-US" altLang="ko-KR" sz="960" b="0" dirty="0" smtClean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기기명</a:t>
                      </a: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시리얼 넘버</a:t>
                      </a: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</a:t>
                      </a: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병실</a:t>
                      </a: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베드</a:t>
                      </a: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환자명</a:t>
                      </a: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잔여 베터리 표시</a:t>
                      </a:r>
                      <a:endParaRPr lang="en-US" altLang="ko-KR" sz="960" b="0" dirty="0" smtClean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</a:t>
                      </a:r>
                      <a:r>
                        <a:rPr lang="ko-KR" altLang="en-US" sz="960" b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사용중일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경우 </a:t>
                      </a:r>
                      <a:r>
                        <a:rPr lang="ko-KR" altLang="en-US" sz="960" b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수액명</a:t>
                      </a: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상태 표시</a:t>
                      </a:r>
                      <a:endParaRPr lang="en-US" altLang="ko-KR" sz="960" b="0" dirty="0" smtClean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</a:t>
                      </a:r>
                      <a:r>
                        <a:rPr lang="ko-KR" altLang="en-US" sz="960" b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사용중이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아닐 경우 </a:t>
                      </a:r>
                      <a:r>
                        <a:rPr lang="ko-KR" altLang="en-US" sz="960" b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미표시</a:t>
                      </a:r>
                      <a:endParaRPr lang="en-US" altLang="ko-KR" sz="960" b="0" dirty="0" smtClean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7554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B40247B-39B5-457F-A1F1-1475DD43E856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- 15 -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349" y="2068373"/>
            <a:ext cx="523423" cy="1829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96492" y="2061229"/>
            <a:ext cx="499192" cy="182911"/>
          </a:xfrm>
          <a:prstGeom prst="rect">
            <a:avLst/>
          </a:prstGeom>
          <a:noFill/>
          <a:ln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096492" y="1858823"/>
            <a:ext cx="200967" cy="230832"/>
            <a:chOff x="2775816" y="2951688"/>
            <a:chExt cx="200967" cy="230832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4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612772" y="1858823"/>
            <a:ext cx="200967" cy="230832"/>
            <a:chOff x="2775816" y="2951688"/>
            <a:chExt cx="200967" cy="230832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5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226307" y="2171477"/>
            <a:ext cx="200967" cy="230832"/>
            <a:chOff x="2775816" y="2951688"/>
            <a:chExt cx="200967" cy="23083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6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87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6DC081-B029-4188-8676-3E1602740DD6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7EDB-061F-4CBC-9ADF-0AE87B1B1C9A}"/>
              </a:ext>
            </a:extLst>
          </p:cNvPr>
          <p:cNvSpPr txBox="1"/>
          <p:nvPr/>
        </p:nvSpPr>
        <p:spPr>
          <a:xfrm>
            <a:off x="5029700" y="445080"/>
            <a:ext cx="22589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병원에 사용할 기기 추가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39341-BEB5-48FB-9E9D-319E20DE3C85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6B41A-1C2F-4A50-819A-59927FC0B01D}"/>
              </a:ext>
            </a:extLst>
          </p:cNvPr>
          <p:cNvSpPr txBox="1"/>
          <p:nvPr/>
        </p:nvSpPr>
        <p:spPr>
          <a:xfrm>
            <a:off x="8838112" y="59317"/>
            <a:ext cx="1524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CB7D-E209-46D4-9BAD-B8CDA12F79E4}"/>
              </a:ext>
            </a:extLst>
          </p:cNvPr>
          <p:cNvSpPr txBox="1"/>
          <p:nvPr/>
        </p:nvSpPr>
        <p:spPr>
          <a:xfrm>
            <a:off x="1221288" y="445080"/>
            <a:ext cx="1188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iringer.kr/device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C1E9CBCA-73FA-414C-80EC-967087074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673287"/>
              </p:ext>
            </p:extLst>
          </p:nvPr>
        </p:nvGraphicFramePr>
        <p:xfrm>
          <a:off x="9145805" y="1151754"/>
          <a:ext cx="3046196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기기추가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기기 시리얼 넘버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기기 이름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기기 추가 진행 완료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추가 화면 닫기 버튼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229A24-BD15-4B40-BAF4-B57294A29BA5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- 16 -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089349" y="2069235"/>
            <a:ext cx="523423" cy="182911"/>
            <a:chOff x="8089349" y="2076919"/>
            <a:chExt cx="523423" cy="18291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9349" y="2076919"/>
              <a:ext cx="523423" cy="18291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8089349" y="2076919"/>
              <a:ext cx="523423" cy="182911"/>
            </a:xfrm>
            <a:prstGeom prst="rect">
              <a:avLst/>
            </a:prstGeom>
            <a:solidFill>
              <a:srgbClr val="0D0D0D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73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6DC081-B029-4188-8676-3E1602740DD6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7EDB-061F-4CBC-9ADF-0AE87B1B1C9A}"/>
              </a:ext>
            </a:extLst>
          </p:cNvPr>
          <p:cNvSpPr txBox="1"/>
          <p:nvPr/>
        </p:nvSpPr>
        <p:spPr>
          <a:xfrm>
            <a:off x="5029700" y="445080"/>
            <a:ext cx="22589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병원에 사용할 기기 추가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39341-BEB5-48FB-9E9D-319E20DE3C85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6B41A-1C2F-4A50-819A-59927FC0B01D}"/>
              </a:ext>
            </a:extLst>
          </p:cNvPr>
          <p:cNvSpPr txBox="1"/>
          <p:nvPr/>
        </p:nvSpPr>
        <p:spPr>
          <a:xfrm>
            <a:off x="8838112" y="59317"/>
            <a:ext cx="1524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CB7D-E209-46D4-9BAD-B8CDA12F79E4}"/>
              </a:ext>
            </a:extLst>
          </p:cNvPr>
          <p:cNvSpPr txBox="1"/>
          <p:nvPr/>
        </p:nvSpPr>
        <p:spPr>
          <a:xfrm>
            <a:off x="1221288" y="445080"/>
            <a:ext cx="1188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iringer.kr/device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C1E9CBCA-73FA-414C-80EC-967087074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959632"/>
              </p:ext>
            </p:extLst>
          </p:nvPr>
        </p:nvGraphicFramePr>
        <p:xfrm>
          <a:off x="9145805" y="1151754"/>
          <a:ext cx="3046196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기기추가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기기 시리얼 넘버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기기 이름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기기 추가 진행 완료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추가 화면 닫기 버튼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추가 클릭 시 병원 번호 안내 및 변경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2751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229A24-BD15-4B40-BAF4-B57294A29BA5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- 16 -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00948" y="3621358"/>
            <a:ext cx="1216308" cy="80487"/>
          </a:xfrm>
          <a:prstGeom prst="rect">
            <a:avLst/>
          </a:prstGeom>
          <a:solidFill>
            <a:srgbClr val="20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81283" y="3859791"/>
            <a:ext cx="1216308" cy="80487"/>
          </a:xfrm>
          <a:prstGeom prst="rect">
            <a:avLst/>
          </a:prstGeom>
          <a:solidFill>
            <a:srgbClr val="20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28744" y="3561894"/>
            <a:ext cx="627725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Book" panose="020B0503020102020204" pitchFamily="34" charset="0"/>
              </a:rPr>
              <a:t>iRinger-PlpU</a:t>
            </a:r>
            <a:endParaRPr lang="en-US" altLang="ko-KR" sz="105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Book" panose="020B05030201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11538" y="3806024"/>
            <a:ext cx="627725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Book" panose="020B0503020102020204" pitchFamily="34" charset="0"/>
              </a:rPr>
              <a:t>iRinger-45</a:t>
            </a:r>
            <a:endParaRPr lang="en-US" altLang="ko-KR" sz="105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Book" panose="020B05030201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075530" y="1504878"/>
            <a:ext cx="200967" cy="230832"/>
            <a:chOff x="2775816" y="2951688"/>
            <a:chExt cx="200967" cy="230832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6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302828" y="1513116"/>
            <a:ext cx="2485034" cy="760063"/>
          </a:xfrm>
          <a:prstGeom prst="rect">
            <a:avLst/>
          </a:prstGeom>
          <a:noFill/>
          <a:ln w="28575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42" y="1523164"/>
            <a:ext cx="2466482" cy="74499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089349" y="2069235"/>
            <a:ext cx="523423" cy="182911"/>
            <a:chOff x="8089349" y="2076919"/>
            <a:chExt cx="523423" cy="18291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9349" y="2076919"/>
              <a:ext cx="523423" cy="18291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8089349" y="2076919"/>
              <a:ext cx="523423" cy="182911"/>
            </a:xfrm>
            <a:prstGeom prst="rect">
              <a:avLst/>
            </a:prstGeom>
            <a:solidFill>
              <a:srgbClr val="0D0D0D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45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6DC081-B029-4188-8676-3E1602740DD6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7EDB-061F-4CBC-9ADF-0AE87B1B1C9A}"/>
              </a:ext>
            </a:extLst>
          </p:cNvPr>
          <p:cNvSpPr txBox="1"/>
          <p:nvPr/>
        </p:nvSpPr>
        <p:spPr>
          <a:xfrm>
            <a:off x="5029700" y="445080"/>
            <a:ext cx="22589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병원에 사용할 기기 추가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39341-BEB5-48FB-9E9D-319E20DE3C85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6B41A-1C2F-4A50-819A-59927FC0B01D}"/>
              </a:ext>
            </a:extLst>
          </p:cNvPr>
          <p:cNvSpPr txBox="1"/>
          <p:nvPr/>
        </p:nvSpPr>
        <p:spPr>
          <a:xfrm>
            <a:off x="8838112" y="59317"/>
            <a:ext cx="1524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CB7D-E209-46D4-9BAD-B8CDA12F79E4}"/>
              </a:ext>
            </a:extLst>
          </p:cNvPr>
          <p:cNvSpPr txBox="1"/>
          <p:nvPr/>
        </p:nvSpPr>
        <p:spPr>
          <a:xfrm>
            <a:off x="1221288" y="445080"/>
            <a:ext cx="1188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iringer.kr/device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C1E9CBCA-73FA-414C-80EC-967087074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959632"/>
              </p:ext>
            </p:extLst>
          </p:nvPr>
        </p:nvGraphicFramePr>
        <p:xfrm>
          <a:off x="9145805" y="1151754"/>
          <a:ext cx="3046196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기기추가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기기 시리얼 넘버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기기 이름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기기 추가 진행 완료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추가 화면 닫기 버튼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추가 클릭 시 병원 번호 안내 및 변경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2751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229A24-BD15-4B40-BAF4-B57294A29BA5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- 16 -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00948" y="3621358"/>
            <a:ext cx="1216308" cy="80487"/>
          </a:xfrm>
          <a:prstGeom prst="rect">
            <a:avLst/>
          </a:prstGeom>
          <a:solidFill>
            <a:srgbClr val="20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81283" y="3859791"/>
            <a:ext cx="1216308" cy="80487"/>
          </a:xfrm>
          <a:prstGeom prst="rect">
            <a:avLst/>
          </a:prstGeom>
          <a:solidFill>
            <a:srgbClr val="20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28744" y="3561894"/>
            <a:ext cx="627725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Book" panose="020B0503020102020204" pitchFamily="34" charset="0"/>
              </a:rPr>
              <a:t>iRinger-PlpU</a:t>
            </a:r>
            <a:endParaRPr lang="en-US" altLang="ko-KR" sz="105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Book" panose="020B05030201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11538" y="3806024"/>
            <a:ext cx="627725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Book" panose="020B0503020102020204" pitchFamily="34" charset="0"/>
              </a:rPr>
              <a:t>iRinger-45</a:t>
            </a:r>
            <a:endParaRPr lang="en-US" altLang="ko-KR" sz="105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Book" panose="020B05030201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075530" y="1504878"/>
            <a:ext cx="200967" cy="230832"/>
            <a:chOff x="2775816" y="2951688"/>
            <a:chExt cx="200967" cy="230832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6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302827" y="1513116"/>
            <a:ext cx="2715001" cy="760063"/>
          </a:xfrm>
          <a:prstGeom prst="rect">
            <a:avLst/>
          </a:prstGeom>
          <a:noFill/>
          <a:ln w="28575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927" y="1521575"/>
            <a:ext cx="2700664" cy="74748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089349" y="2069235"/>
            <a:ext cx="523423" cy="182911"/>
            <a:chOff x="8089349" y="2076919"/>
            <a:chExt cx="523423" cy="18291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9349" y="2076919"/>
              <a:ext cx="523423" cy="18291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8089349" y="2076919"/>
              <a:ext cx="523423" cy="182911"/>
            </a:xfrm>
            <a:prstGeom prst="rect">
              <a:avLst/>
            </a:prstGeom>
            <a:solidFill>
              <a:srgbClr val="0D0D0D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807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6DC081-B029-4188-8676-3E1602740DD6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7EDB-061F-4CBC-9ADF-0AE87B1B1C9A}"/>
              </a:ext>
            </a:extLst>
          </p:cNvPr>
          <p:cNvSpPr txBox="1"/>
          <p:nvPr/>
        </p:nvSpPr>
        <p:spPr>
          <a:xfrm>
            <a:off x="5029700" y="445080"/>
            <a:ext cx="2406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병원에 사용할 </a:t>
            </a:r>
            <a:r>
              <a:rPr lang="ko-KR" altLang="en-US" sz="105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기기명</a:t>
            </a:r>
            <a:r>
              <a:rPr lang="ko-KR" altLang="en-US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수정 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39341-BEB5-48FB-9E9D-319E20DE3C85}"/>
              </a:ext>
            </a:extLst>
          </p:cNvPr>
          <p:cNvSpPr txBox="1"/>
          <p:nvPr/>
        </p:nvSpPr>
        <p:spPr>
          <a:xfrm>
            <a:off x="5029700" y="59317"/>
            <a:ext cx="1011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기기명</a:t>
            </a:r>
            <a:r>
              <a:rPr lang="ko-KR" altLang="en-US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수정</a:t>
            </a:r>
            <a:r>
              <a:rPr lang="en-US" altLang="ko-KR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6B41A-1C2F-4A50-819A-59927FC0B01D}"/>
              </a:ext>
            </a:extLst>
          </p:cNvPr>
          <p:cNvSpPr txBox="1"/>
          <p:nvPr/>
        </p:nvSpPr>
        <p:spPr>
          <a:xfrm>
            <a:off x="8838112" y="59317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</a:t>
            </a:r>
            <a:r>
              <a:rPr lang="en-US" altLang="ko-KR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기기명</a:t>
            </a:r>
            <a:r>
              <a:rPr lang="ko-KR" altLang="en-US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수정</a:t>
            </a:r>
            <a:r>
              <a:rPr lang="en-US" altLang="ko-KR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CB7D-E209-46D4-9BAD-B8CDA12F79E4}"/>
              </a:ext>
            </a:extLst>
          </p:cNvPr>
          <p:cNvSpPr txBox="1"/>
          <p:nvPr/>
        </p:nvSpPr>
        <p:spPr>
          <a:xfrm>
            <a:off x="1221288" y="445080"/>
            <a:ext cx="1188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iringer.kr/device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C1E9CBCA-73FA-414C-80EC-967087074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057060"/>
              </p:ext>
            </p:extLst>
          </p:nvPr>
        </p:nvGraphicFramePr>
        <p:xfrm>
          <a:off x="9145805" y="1151754"/>
          <a:ext cx="3046196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기기명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수정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수정할 </a:t>
                      </a:r>
                      <a:r>
                        <a:rPr lang="ko-KR" altLang="en-US" sz="960" b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기기명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기기 추가 진행 완료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추가 화면 닫기 버튼</a:t>
                      </a:r>
                      <a:endParaRPr lang="en-US" altLang="ko-KR" sz="960" b="0" dirty="0" smtClean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229A24-BD15-4B40-BAF4-B57294A29BA5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- 16 -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90" y="3198995"/>
            <a:ext cx="3581001" cy="12177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30744" y="3239478"/>
            <a:ext cx="222678" cy="181231"/>
          </a:xfrm>
          <a:prstGeom prst="rect">
            <a:avLst/>
          </a:prstGeom>
          <a:noFill/>
          <a:ln w="1905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37451" y="3633911"/>
            <a:ext cx="3349641" cy="294437"/>
          </a:xfrm>
          <a:prstGeom prst="rect">
            <a:avLst/>
          </a:prstGeom>
          <a:noFill/>
          <a:ln w="1905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877108" y="3227509"/>
            <a:ext cx="200967" cy="230832"/>
            <a:chOff x="2775816" y="2951688"/>
            <a:chExt cx="200967" cy="23083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1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680303" y="3665713"/>
            <a:ext cx="200967" cy="230832"/>
            <a:chOff x="2775816" y="2951688"/>
            <a:chExt cx="200967" cy="230832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2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7517" y="4062635"/>
            <a:ext cx="790698" cy="227631"/>
          </a:xfrm>
          <a:prstGeom prst="rect">
            <a:avLst/>
          </a:prstGeom>
          <a:noFill/>
          <a:ln w="1905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88338" y="4058746"/>
            <a:ext cx="790698" cy="227631"/>
          </a:xfrm>
          <a:prstGeom prst="rect">
            <a:avLst/>
          </a:prstGeom>
          <a:noFill/>
          <a:ln w="1905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139054" y="4306122"/>
            <a:ext cx="216252" cy="230832"/>
            <a:chOff x="2775816" y="2951688"/>
            <a:chExt cx="200967" cy="230832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3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815829" y="4310883"/>
            <a:ext cx="216252" cy="230832"/>
            <a:chOff x="2775816" y="2951688"/>
            <a:chExt cx="200967" cy="230832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4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89349" y="2069235"/>
            <a:ext cx="523423" cy="182911"/>
            <a:chOff x="8089349" y="2076919"/>
            <a:chExt cx="523423" cy="18291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9349" y="2076919"/>
              <a:ext cx="523423" cy="182911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8089349" y="2076919"/>
              <a:ext cx="523423" cy="182911"/>
            </a:xfrm>
            <a:prstGeom prst="rect">
              <a:avLst/>
            </a:prstGeom>
            <a:solidFill>
              <a:srgbClr val="0D0D0D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95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3A57131-2F8B-4CE3-AC47-1DAF275F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804" y="3105997"/>
            <a:ext cx="3046196" cy="417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45BC16-EB47-471D-B7FF-D1B4BAB86AE1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E0E6A-656B-4CC5-93E1-07DF8CA269E8}"/>
              </a:ext>
            </a:extLst>
          </p:cNvPr>
          <p:cNvSpPr txBox="1"/>
          <p:nvPr/>
        </p:nvSpPr>
        <p:spPr>
          <a:xfrm>
            <a:off x="5029700" y="445080"/>
            <a:ext cx="22926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 중 발생한 알림 기록 확인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26987-8665-4D2E-B098-35A8331D117C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알람관리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EBD97-E277-494C-A489-F4779ECF1B4D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33046-F21A-4FAD-8BA9-32BAE500FD48}"/>
              </a:ext>
            </a:extLst>
          </p:cNvPr>
          <p:cNvSpPr txBox="1"/>
          <p:nvPr/>
        </p:nvSpPr>
        <p:spPr>
          <a:xfrm>
            <a:off x="1221288" y="445080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iringer.kr/alarm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60DA5B8F-5924-4F26-A6E3-DA0AECC7A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55636"/>
              </p:ext>
            </p:extLst>
          </p:nvPr>
        </p:nvGraphicFramePr>
        <p:xfrm>
          <a:off x="9145805" y="1151754"/>
          <a:ext cx="3046196" cy="207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알림내역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검색 조건 설정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위치 검색 조건 설정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 발생 기간 검색 조건 설정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 구분 검색 조건 설정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전체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속도빠름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속도느림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투여중단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베터리 부족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측정시작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측정종료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잔여수액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잔여시간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발생한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알림내역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확인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 구분 아이콘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 내용 설명 텍스트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 발생 위치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환자명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수액명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발생일시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</a:tbl>
          </a:graphicData>
        </a:graphic>
      </p:graphicFrame>
      <p:graphicFrame>
        <p:nvGraphicFramePr>
          <p:cNvPr id="29" name="표 9">
            <a:extLst>
              <a:ext uri="{FF2B5EF4-FFF2-40B4-BE49-F238E27FC236}">
                <a16:creationId xmlns:a16="http://schemas.microsoft.com/office/drawing/2014/main" id="{42E2854A-8F16-4633-BA5C-90E9D7B23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59937"/>
              </p:ext>
            </p:extLst>
          </p:nvPr>
        </p:nvGraphicFramePr>
        <p:xfrm>
          <a:off x="9145805" y="3513954"/>
          <a:ext cx="3046196" cy="277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20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19376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772546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알림구분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　　　　　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: 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투여속도가 빠릅니다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　　　　　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: 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투여속도가 느립니다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　　　　　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: 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투여가 중단되었습니다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　　　　　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: 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베터리가 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10% 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남았습니다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　　　　　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: 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기기가 연결되었습니다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　　　　　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: 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측정이 시작되었습니다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　　　　　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: </a:t>
                      </a:r>
                      <a:r>
                        <a:rPr lang="ko-KR" altLang="en-US" sz="9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잔여량이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100ml 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남았습니다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　　　　　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: 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잔여시간이 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 남았습니다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　　　　　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: </a:t>
                      </a:r>
                      <a:r>
                        <a:rPr lang="ko-KR" altLang="en-US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측정이 완료되었습니다</a:t>
                      </a:r>
                      <a:r>
                        <a:rPr lang="en-US" altLang="ko-KR" sz="9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CE0674C0-EC06-4BCD-83D0-B9C36ED1A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20" y="3951430"/>
            <a:ext cx="433158" cy="211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0DFEDF-EAC6-4A38-A22D-6CBE9B48A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20" y="4240439"/>
            <a:ext cx="433158" cy="211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C88568-D49A-45DE-BE1D-D010064CD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20" y="4529448"/>
            <a:ext cx="433158" cy="2110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694C23-BD61-46AA-AE08-746EB5300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20" y="4818457"/>
            <a:ext cx="433158" cy="2110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400F19-010B-4961-A621-B1F9F6683B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20" y="5107466"/>
            <a:ext cx="433158" cy="2110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AA976D-18D5-4B18-9BE6-AF7EDEDFF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20" y="5396475"/>
            <a:ext cx="433158" cy="2110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A585CDE-727B-44D1-93E8-57BE0DEE17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20" y="5685484"/>
            <a:ext cx="433158" cy="2110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051B36-71FD-46CB-950F-055CBA2D94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20" y="6012595"/>
            <a:ext cx="433158" cy="2110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BEB86A5-5F9E-4582-940A-9ACD8AFA1F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20" y="3698139"/>
            <a:ext cx="433158" cy="211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3ACE36-A144-4207-BC9D-DF11810BFEDD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- 17 -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52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9107-2771-4C92-8093-DD45D48E86F5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DE01B-F537-4968-A7DA-9652A71C4CD9}"/>
              </a:ext>
            </a:extLst>
          </p:cNvPr>
          <p:cNvSpPr txBox="1"/>
          <p:nvPr/>
        </p:nvSpPr>
        <p:spPr>
          <a:xfrm>
            <a:off x="5029700" y="445080"/>
            <a:ext cx="19447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병원의 병동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병실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베드 설정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9FB2B-FEA2-4BC0-A269-83AF04F83EF9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693B5-A47F-4D83-B776-0567BCFCE05B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D696F-6D00-4C35-A699-AA0C28A83E21}"/>
              </a:ext>
            </a:extLst>
          </p:cNvPr>
          <p:cNvSpPr txBox="1"/>
          <p:nvPr/>
        </p:nvSpPr>
        <p:spPr>
          <a:xfrm>
            <a:off x="1221288" y="445080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iringer.kr/ward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1A793760-4C7A-4ECA-99C0-F0E4171A4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673481"/>
              </p:ext>
            </p:extLst>
          </p:nvPr>
        </p:nvGraphicFramePr>
        <p:xfrm>
          <a:off x="9145805" y="1151754"/>
          <a:ext cx="3046196" cy="3686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입력하여 병동 검색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현재 병원의 병동 리스트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리스트 클릭 시 해당 병동 설정 표시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버튼 클릭 시 병동 추가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정보 수정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이름수정 버튼 클릭 시 해당 병동 이름 수정 진행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병동삭제 버튼 클릭 시 해당 병실 삭제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정보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이름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베드 수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671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정보 수정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     아이콘 버튼 클릭 시 해당 병실 수정 진행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     아이콘 버튼 클릭 시 해당 병실 삭제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466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버튼 클릭 시 병실 추가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69440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F4DBFFBC-B966-4057-B95C-5741EEC7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498" y="3886200"/>
            <a:ext cx="138113" cy="1381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8C4DAD-820B-4161-8225-05B6FFB8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497" y="4071291"/>
            <a:ext cx="138113" cy="139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9E6918-AEB7-4B8D-8E4B-82B58E773BEA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- 18 -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39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51E00F-6BF2-4114-80A3-49F90B9FC6DA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F83E7-9FC8-44B3-9C43-FDB2F4CB13F6}"/>
              </a:ext>
            </a:extLst>
          </p:cNvPr>
          <p:cNvSpPr txBox="1"/>
          <p:nvPr/>
        </p:nvSpPr>
        <p:spPr>
          <a:xfrm>
            <a:off x="5029700" y="445080"/>
            <a:ext cx="1957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병동관리에서 병동 추가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8D314-0B9D-46DE-A263-57F7662304FF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564FF-047F-43DA-830D-2A280CF682D5}"/>
              </a:ext>
            </a:extLst>
          </p:cNvPr>
          <p:cNvSpPr txBox="1"/>
          <p:nvPr/>
        </p:nvSpPr>
        <p:spPr>
          <a:xfrm>
            <a:off x="8838112" y="59317"/>
            <a:ext cx="1524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683AE-9169-46A0-9C0D-EE50832FD32A}"/>
              </a:ext>
            </a:extLst>
          </p:cNvPr>
          <p:cNvSpPr txBox="1"/>
          <p:nvPr/>
        </p:nvSpPr>
        <p:spPr>
          <a:xfrm>
            <a:off x="1221288" y="445080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iringer.kr/ward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F18C7E0-5DAA-4685-AE8F-29234E0E1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275163"/>
              </p:ext>
            </p:extLst>
          </p:nvPr>
        </p:nvGraphicFramePr>
        <p:xfrm>
          <a:off x="9145805" y="1151754"/>
          <a:ext cx="3046196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병동추가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병동 추가 진행 완료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병동추가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C15B2D-216B-4080-BDDB-28B7B9AFF98A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- 19 -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13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84597F-D888-4316-B4D6-3A70049E3FE2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60FDF-72A1-44A5-A2D1-E9615740A1B4}"/>
              </a:ext>
            </a:extLst>
          </p:cNvPr>
          <p:cNvSpPr txBox="1"/>
          <p:nvPr/>
        </p:nvSpPr>
        <p:spPr>
          <a:xfrm>
            <a:off x="5029700" y="445080"/>
            <a:ext cx="2191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병동관리에서 병동 이름수정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946E0-6377-48C3-B571-F29466914BEE}"/>
              </a:ext>
            </a:extLst>
          </p:cNvPr>
          <p:cNvSpPr txBox="1"/>
          <p:nvPr/>
        </p:nvSpPr>
        <p:spPr>
          <a:xfrm>
            <a:off x="5029700" y="59317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 이름수정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2547A-AFA6-40C7-B90D-D5CDFD85AD5F}"/>
              </a:ext>
            </a:extLst>
          </p:cNvPr>
          <p:cNvSpPr txBox="1"/>
          <p:nvPr/>
        </p:nvSpPr>
        <p:spPr>
          <a:xfrm>
            <a:off x="8838112" y="59317"/>
            <a:ext cx="17924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 이름수정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12719-BC46-49A5-BB82-42C2AEB65696}"/>
              </a:ext>
            </a:extLst>
          </p:cNvPr>
          <p:cNvSpPr txBox="1"/>
          <p:nvPr/>
        </p:nvSpPr>
        <p:spPr>
          <a:xfrm>
            <a:off x="1221288" y="445080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iringer.kr/ward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B3E4912D-8047-416C-A696-6FA390D87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77751"/>
              </p:ext>
            </p:extLst>
          </p:nvPr>
        </p:nvGraphicFramePr>
        <p:xfrm>
          <a:off x="9145805" y="1151754"/>
          <a:ext cx="3046196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이름수정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수정할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병동 이름수정 진행 완료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이름수정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4AD488A-4269-4ABC-97A1-E763F444339D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- 20 -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13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EE7F07-286C-4851-8777-ED51DB9E2241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2B409-0662-4D61-85E5-27C0C0A8529F}"/>
              </a:ext>
            </a:extLst>
          </p:cNvPr>
          <p:cNvSpPr txBox="1"/>
          <p:nvPr/>
        </p:nvSpPr>
        <p:spPr>
          <a:xfrm>
            <a:off x="5029700" y="445080"/>
            <a:ext cx="2191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 로그인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13338-C651-4293-AF43-4CBEF2222B06}"/>
              </a:ext>
            </a:extLst>
          </p:cNvPr>
          <p:cNvSpPr txBox="1"/>
          <p:nvPr/>
        </p:nvSpPr>
        <p:spPr>
          <a:xfrm>
            <a:off x="5029700" y="59317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30A57-A596-4236-AD54-91247810150F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D79F7-E310-40FD-8CC1-9613CC6D22E9}"/>
              </a:ext>
            </a:extLst>
          </p:cNvPr>
          <p:cNvSpPr txBox="1"/>
          <p:nvPr/>
        </p:nvSpPr>
        <p:spPr>
          <a:xfrm>
            <a:off x="1221288" y="445080"/>
            <a:ext cx="7328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CD97844-92B7-4980-B145-773338616C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45805" y="1151754"/>
          <a:ext cx="3046196" cy="2008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아이디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아이디 저장 체크박스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로그인 진행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둘러보기 버튼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[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모니터링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], [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병동보기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]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화면 보기 가능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비밀번호 찾기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67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6C0C5D-1DDB-4786-A6F7-41A08497292B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6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- 3 -</a:t>
            </a:r>
            <a:endParaRPr kumimoji="0" lang="ko-KR" altLang="en-US" sz="86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008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9A9F4-87EC-46F1-B899-357789C56A84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A2A99-68AE-464F-AEF8-099C3648E602}"/>
              </a:ext>
            </a:extLst>
          </p:cNvPr>
          <p:cNvSpPr txBox="1"/>
          <p:nvPr/>
        </p:nvSpPr>
        <p:spPr>
          <a:xfrm>
            <a:off x="5029700" y="445080"/>
            <a:ext cx="1957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병동관리에서 병실 수정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6B990-E8EC-4AA5-AD18-FDACB707F151}"/>
              </a:ext>
            </a:extLst>
          </p:cNvPr>
          <p:cNvSpPr txBox="1"/>
          <p:nvPr/>
        </p:nvSpPr>
        <p:spPr>
          <a:xfrm>
            <a:off x="5029700" y="59317"/>
            <a:ext cx="782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병실 수정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2B93F-84C6-46A0-A7D0-C32802A8CC33}"/>
              </a:ext>
            </a:extLst>
          </p:cNvPr>
          <p:cNvSpPr txBox="1"/>
          <p:nvPr/>
        </p:nvSpPr>
        <p:spPr>
          <a:xfrm>
            <a:off x="8838112" y="59317"/>
            <a:ext cx="15584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병실 수정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7AE76-17AF-4B9B-9736-0236FEF864EE}"/>
              </a:ext>
            </a:extLst>
          </p:cNvPr>
          <p:cNvSpPr txBox="1"/>
          <p:nvPr/>
        </p:nvSpPr>
        <p:spPr>
          <a:xfrm>
            <a:off x="1221288" y="445080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iringer.kr/ward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B5C70F45-EAE4-41DE-9D99-A8EE50AC9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47938"/>
              </p:ext>
            </p:extLst>
          </p:nvPr>
        </p:nvGraphicFramePr>
        <p:xfrm>
          <a:off x="9145805" y="1151754"/>
          <a:ext cx="3046196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수정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수정할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해당 병실의 베드 수 수정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병실 수정 진행 완료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수정 화면 닫기 버튼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54E215-5899-4AC9-805F-A2DFD1C565A5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- 21 -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54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969875" y="4623349"/>
            <a:ext cx="200967" cy="230832"/>
            <a:chOff x="2775816" y="2951688"/>
            <a:chExt cx="200967" cy="230832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5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962702" y="4196629"/>
            <a:ext cx="200967" cy="230832"/>
            <a:chOff x="2775816" y="2951688"/>
            <a:chExt cx="200967" cy="23083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4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BB9B4E-91EA-4D32-909D-37A423EA4409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04463A-CBD5-4672-AE2A-1D5D658AD0DB}"/>
              </a:ext>
            </a:extLst>
          </p:cNvPr>
          <p:cNvSpPr txBox="1"/>
          <p:nvPr/>
        </p:nvSpPr>
        <p:spPr>
          <a:xfrm>
            <a:off x="5029700" y="445080"/>
            <a:ext cx="1957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병동관리에서 병실 추가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4E3DE-76AE-48BE-9F3D-3E4D375DF58F}"/>
              </a:ext>
            </a:extLst>
          </p:cNvPr>
          <p:cNvSpPr txBox="1"/>
          <p:nvPr/>
        </p:nvSpPr>
        <p:spPr>
          <a:xfrm>
            <a:off x="5029700" y="59317"/>
            <a:ext cx="782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병실 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4F63F-9841-454A-B294-C1EF53D1AF8B}"/>
              </a:ext>
            </a:extLst>
          </p:cNvPr>
          <p:cNvSpPr txBox="1"/>
          <p:nvPr/>
        </p:nvSpPr>
        <p:spPr>
          <a:xfrm>
            <a:off x="8838112" y="59317"/>
            <a:ext cx="15584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병실 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C7C50-B2F1-461B-8E6B-54459A09B979}"/>
              </a:ext>
            </a:extLst>
          </p:cNvPr>
          <p:cNvSpPr txBox="1"/>
          <p:nvPr/>
        </p:nvSpPr>
        <p:spPr>
          <a:xfrm>
            <a:off x="1221288" y="445080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iringer.kr/ward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EFBD1CE6-8936-416A-9896-125647FC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656225"/>
              </p:ext>
            </p:extLst>
          </p:nvPr>
        </p:nvGraphicFramePr>
        <p:xfrm>
          <a:off x="9145805" y="1151754"/>
          <a:ext cx="3046196" cy="20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추가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 자동화  추가 범위 입력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해당 병실의 베드 수 추가 및 삭제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베드 수 자동화 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체크 박스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73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병실 추가 진행 완료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624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추가 화면 닫기 버튼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E2EB82-DCBA-411F-871F-70933773A2A9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- 22 -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532" y="3147876"/>
            <a:ext cx="2854258" cy="217673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66806" y="3526963"/>
            <a:ext cx="2309700" cy="264402"/>
          </a:xfrm>
          <a:prstGeom prst="rect">
            <a:avLst/>
          </a:prstGeom>
          <a:noFill/>
          <a:ln w="1270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79043" y="4196629"/>
            <a:ext cx="2309700" cy="264402"/>
          </a:xfrm>
          <a:prstGeom prst="rect">
            <a:avLst/>
          </a:prstGeom>
          <a:noFill/>
          <a:ln w="1270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73185" y="3937996"/>
            <a:ext cx="568779" cy="170130"/>
          </a:xfrm>
          <a:prstGeom prst="rect">
            <a:avLst/>
          </a:prstGeom>
          <a:noFill/>
          <a:ln w="1270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22831" y="3936885"/>
            <a:ext cx="568779" cy="170130"/>
          </a:xfrm>
          <a:prstGeom prst="rect">
            <a:avLst/>
          </a:prstGeom>
          <a:noFill/>
          <a:ln w="1270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86829" y="4658767"/>
            <a:ext cx="2486572" cy="155168"/>
          </a:xfrm>
          <a:prstGeom prst="rect">
            <a:avLst/>
          </a:prstGeom>
          <a:noFill/>
          <a:ln w="1270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05329" y="4984205"/>
            <a:ext cx="629961" cy="205181"/>
          </a:xfrm>
          <a:prstGeom prst="rect">
            <a:avLst/>
          </a:prstGeom>
          <a:noFill/>
          <a:ln w="1270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22831" y="4984205"/>
            <a:ext cx="629961" cy="205181"/>
          </a:xfrm>
          <a:prstGeom prst="rect">
            <a:avLst/>
          </a:prstGeom>
          <a:noFill/>
          <a:ln w="1270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4119825" y="5189386"/>
            <a:ext cx="200967" cy="230832"/>
            <a:chOff x="2775816" y="2951688"/>
            <a:chExt cx="200967" cy="230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6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819718" y="5185755"/>
            <a:ext cx="200967" cy="230832"/>
            <a:chOff x="2775816" y="2951688"/>
            <a:chExt cx="200967" cy="230832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2775816" y="2990360"/>
              <a:ext cx="200967" cy="146957"/>
            </a:xfrm>
            <a:prstGeom prst="roundRect">
              <a:avLst/>
            </a:prstGeom>
            <a:solidFill>
              <a:srgbClr val="F06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816484" y="2951688"/>
              <a:ext cx="1123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90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7</a:t>
              </a:r>
              <a:endParaRPr lang="en-US" altLang="ko-KR" sz="9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733826" y="3141984"/>
            <a:ext cx="267964" cy="246675"/>
          </a:xfrm>
          <a:prstGeom prst="rect">
            <a:avLst/>
          </a:prstGeom>
          <a:noFill/>
          <a:ln w="12700">
            <a:solidFill>
              <a:srgbClr val="F0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FDB45E-7889-4A92-A86D-89D589244BEF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18D11-670B-45F9-8392-C86405AFEC85}"/>
              </a:ext>
            </a:extLst>
          </p:cNvPr>
          <p:cNvSpPr txBox="1"/>
          <p:nvPr/>
        </p:nvSpPr>
        <p:spPr>
          <a:xfrm>
            <a:off x="5029700" y="445080"/>
            <a:ext cx="2459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 사용자 관리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913FA-4273-460A-857B-E5C1E99C4662}"/>
              </a:ext>
            </a:extLst>
          </p:cNvPr>
          <p:cNvSpPr txBox="1"/>
          <p:nvPr/>
        </p:nvSpPr>
        <p:spPr>
          <a:xfrm>
            <a:off x="5029700" y="59317"/>
            <a:ext cx="8996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90E2F-4A73-4586-A9D0-09343C11EDC7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65E78-0C62-48E4-87FD-91199F4AB1EB}"/>
              </a:ext>
            </a:extLst>
          </p:cNvPr>
          <p:cNvSpPr txBox="1"/>
          <p:nvPr/>
        </p:nvSpPr>
        <p:spPr>
          <a:xfrm>
            <a:off x="1221288" y="445080"/>
            <a:ext cx="1053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iringer.kr/user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EE2DE838-7ADA-4585-BFF9-351DDFB52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742628"/>
              </p:ext>
            </p:extLst>
          </p:nvPr>
        </p:nvGraphicFramePr>
        <p:xfrm>
          <a:off x="9145805" y="1151754"/>
          <a:ext cx="3046196" cy="265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사용자관리 검색 조건 설정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 이름을 입력하여 검색 조건 설정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계정 잠금 여부 검색 조건 설정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계정 유형 검색 조건 설정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해당 병원 계정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계정 전체선택 및 개별선택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선택 계정 잠금 해제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선택 계정 삭제 진행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11074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계정 정보 리스트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아이디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이름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계정유형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잠금여부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671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해당 계정 정보 수정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6352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82C903-1FAE-4F18-A0E3-70B2D254E532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- 23 -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1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5F105D-C465-4272-828C-355F6518789C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4F0C6-1448-43F0-A673-AF427584D395}"/>
              </a:ext>
            </a:extLst>
          </p:cNvPr>
          <p:cNvSpPr txBox="1"/>
          <p:nvPr/>
        </p:nvSpPr>
        <p:spPr>
          <a:xfrm>
            <a:off x="5029700" y="445080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관리에서 사용자 추가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FB9B5-D2E1-47A2-909E-43247D7856DD}"/>
              </a:ext>
            </a:extLst>
          </p:cNvPr>
          <p:cNvSpPr txBox="1"/>
          <p:nvPr/>
        </p:nvSpPr>
        <p:spPr>
          <a:xfrm>
            <a:off x="5029700" y="59317"/>
            <a:ext cx="8996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D0A2F-4154-48C1-93A5-B9D19B6E8701}"/>
              </a:ext>
            </a:extLst>
          </p:cNvPr>
          <p:cNvSpPr txBox="1"/>
          <p:nvPr/>
        </p:nvSpPr>
        <p:spPr>
          <a:xfrm>
            <a:off x="8838112" y="59317"/>
            <a:ext cx="17924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추가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37EBE-DB68-4C31-8E60-061FF733B3A0}"/>
              </a:ext>
            </a:extLst>
          </p:cNvPr>
          <p:cNvSpPr txBox="1"/>
          <p:nvPr/>
        </p:nvSpPr>
        <p:spPr>
          <a:xfrm>
            <a:off x="1221288" y="445080"/>
            <a:ext cx="1053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iringer.kr/user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FE381E8C-CE11-4CC0-BD6C-D1286AE57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846596"/>
              </p:ext>
            </p:extLst>
          </p:nvPr>
        </p:nvGraphicFramePr>
        <p:xfrm>
          <a:off x="9145805" y="1151754"/>
          <a:ext cx="3046196" cy="211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 추가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사용자 계정 아이디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사용자 계정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사용자 계정 이름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추가할 사용자 계정 유형 선택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관리자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사용자 추가 진행 완료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671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 추가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0596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33C21C3-0040-4ACA-B825-C2D165582B66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- 24 -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3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FDD1B6-1246-4960-9B36-2CAA054DA296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6C6DE-1816-4809-806F-A0CC5E3E91AE}"/>
              </a:ext>
            </a:extLst>
          </p:cNvPr>
          <p:cNvSpPr txBox="1"/>
          <p:nvPr/>
        </p:nvSpPr>
        <p:spPr>
          <a:xfrm>
            <a:off x="5029700" y="445080"/>
            <a:ext cx="2459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관리에서 사용자 정보수정 진행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BFEF7-6B74-4C31-91AC-163544DC3829}"/>
              </a:ext>
            </a:extLst>
          </p:cNvPr>
          <p:cNvSpPr txBox="1"/>
          <p:nvPr/>
        </p:nvSpPr>
        <p:spPr>
          <a:xfrm>
            <a:off x="5029700" y="59317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정보수정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D513E-C996-4796-B0D4-40CFC7D36ED1}"/>
              </a:ext>
            </a:extLst>
          </p:cNvPr>
          <p:cNvSpPr txBox="1"/>
          <p:nvPr/>
        </p:nvSpPr>
        <p:spPr>
          <a:xfrm>
            <a:off x="8838112" y="59317"/>
            <a:ext cx="20265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사용자관리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정보수정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9C468-07BF-47DB-9EAE-68C12F6D55D5}"/>
              </a:ext>
            </a:extLst>
          </p:cNvPr>
          <p:cNvSpPr txBox="1"/>
          <p:nvPr/>
        </p:nvSpPr>
        <p:spPr>
          <a:xfrm>
            <a:off x="1221288" y="445080"/>
            <a:ext cx="1053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iringer.kr/user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D04CD918-DAFC-4959-8C27-C9F50933B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02721"/>
              </p:ext>
            </p:extLst>
          </p:nvPr>
        </p:nvGraphicFramePr>
        <p:xfrm>
          <a:off x="9145805" y="1151754"/>
          <a:ext cx="3046196" cy="23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 정보수정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 계정 아이디 표시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수정불가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변경할 사용자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변경할 사용자 비밀번호 재입력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변경할 사용자 이름 입력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 계정유형 표시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수정불가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671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사용자 정보수정 진행 완료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4792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 정보수정 화면 닫기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270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D8DA7E-04BC-42A5-9A5A-47984F08B84B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- 25 -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43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D6DAB7-1AC4-4A49-A06C-99007C148007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2F349-6EFB-4387-A919-4B3DD3825D91}"/>
              </a:ext>
            </a:extLst>
          </p:cNvPr>
          <p:cNvSpPr txBox="1"/>
          <p:nvPr/>
        </p:nvSpPr>
        <p:spPr>
          <a:xfrm>
            <a:off x="5029700" y="445080"/>
            <a:ext cx="24432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 측정 위치 및 측정 정보 기록 확인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09167-C1A7-4187-9D77-F1CFF0C2845D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로그기록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4108D-0028-4C21-8376-25D2518DFB7A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082E4-9166-49D2-BF00-CBD52730C32E}"/>
              </a:ext>
            </a:extLst>
          </p:cNvPr>
          <p:cNvSpPr txBox="1"/>
          <p:nvPr/>
        </p:nvSpPr>
        <p:spPr>
          <a:xfrm>
            <a:off x="1221288" y="445080"/>
            <a:ext cx="9685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iringer.kr/log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9DA75F35-085A-45B8-8D98-E2D7EA4E6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71672"/>
              </p:ext>
            </p:extLst>
          </p:nvPr>
        </p:nvGraphicFramePr>
        <p:xfrm>
          <a:off x="9145805" y="1151754"/>
          <a:ext cx="3046196" cy="2334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로그기록 검색 조건 설정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검색 조건 설정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 발생 기간 검색 조건 설정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환자 이름을 입력하여 검색 조건 설정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로그기록 리스트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환자명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측정 시작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측정 종료 기간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리스트 선택 시 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번 영역에 측정 정보 기록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측정정보 기록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수액 투여 진행 그래프 기록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발생한 알림 기록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CEEB8E8-AB99-4EA1-943F-0F6EED646C8C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- 26 -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17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4F8A16-2F2F-4D7F-9461-CCB3CF108B80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43FAF-0CE4-4F7C-A42D-2478A92001BF}"/>
              </a:ext>
            </a:extLst>
          </p:cNvPr>
          <p:cNvSpPr txBox="1"/>
          <p:nvPr/>
        </p:nvSpPr>
        <p:spPr>
          <a:xfrm>
            <a:off x="5029700" y="445080"/>
            <a:ext cx="3028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로그인 이후 화면 및 기기 측정값 모니터링 리스트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FEBC4-4675-4A7B-AF61-C54EA5F9B600}"/>
              </a:ext>
            </a:extLst>
          </p:cNvPr>
          <p:cNvSpPr txBox="1"/>
          <p:nvPr/>
        </p:nvSpPr>
        <p:spPr>
          <a:xfrm>
            <a:off x="5029700" y="5931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6686A-2C2D-44A5-9395-60DD7DB3AB58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F329B-997B-42C1-B17F-F3895D4E2CEB}"/>
              </a:ext>
            </a:extLst>
          </p:cNvPr>
          <p:cNvSpPr txBox="1"/>
          <p:nvPr/>
        </p:nvSpPr>
        <p:spPr>
          <a:xfrm>
            <a:off x="1221288" y="445080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iringer.kr/monitoring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7FBB81BD-9627-4039-B80C-E676DA688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44714"/>
              </p:ext>
            </p:extLst>
          </p:nvPr>
        </p:nvGraphicFramePr>
        <p:xfrm>
          <a:off x="9145805" y="1151754"/>
          <a:ext cx="3046196" cy="3605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홈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([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모니터링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]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화면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병원정보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 정보 텍스트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버튼 클릭 시 로그아웃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GNB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영역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해당 화면으로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모니터링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알림내역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모니터링 베드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환자명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알림내역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아이콘 테이블 리스트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모니터링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알림내역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접기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가리기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671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모니터링 확대보기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축소보기 탭 버튼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9194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모니터링 갱신 버튼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 시 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[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모니터링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]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화면 최신화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09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모니터링 측정정보 리스트 확인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리스트 클릭 시 해당 기기의 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[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측정 상세정보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]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새 창 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 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9153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AF7446-4881-48B8-88E1-33F2058C007A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- 4 -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2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EE7F07-286C-4851-8777-ED51DB9E2241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2B409-0662-4D61-85E5-27C0C0A8529F}"/>
              </a:ext>
            </a:extLst>
          </p:cNvPr>
          <p:cNvSpPr txBox="1"/>
          <p:nvPr/>
        </p:nvSpPr>
        <p:spPr>
          <a:xfrm>
            <a:off x="5029700" y="445080"/>
            <a:ext cx="2055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시스템 모니터링 화면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13338-C651-4293-AF43-4CBEF2222B06}"/>
              </a:ext>
            </a:extLst>
          </p:cNvPr>
          <p:cNvSpPr txBox="1"/>
          <p:nvPr/>
        </p:nvSpPr>
        <p:spPr>
          <a:xfrm>
            <a:off x="5029700" y="59317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</a:t>
            </a:r>
            <a:r>
              <a:rPr lang="en-US" altLang="ko-KR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30A57-A596-4236-AD54-91247810150F}"/>
              </a:ext>
            </a:extLst>
          </p:cNvPr>
          <p:cNvSpPr txBox="1"/>
          <p:nvPr/>
        </p:nvSpPr>
        <p:spPr>
          <a:xfrm>
            <a:off x="8838112" y="59317"/>
            <a:ext cx="1965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 </a:t>
            </a:r>
            <a:r>
              <a:rPr lang="en-US" altLang="ko-KR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105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병동목록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10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 명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D79F7-E310-40FD-8CC1-9613CC6D22E9}"/>
              </a:ext>
            </a:extLst>
          </p:cNvPr>
          <p:cNvSpPr txBox="1"/>
          <p:nvPr/>
        </p:nvSpPr>
        <p:spPr>
          <a:xfrm>
            <a:off x="1221288" y="445080"/>
            <a:ext cx="7328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CD97844-92B7-4980-B145-773338616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852988"/>
              </p:ext>
            </p:extLst>
          </p:nvPr>
        </p:nvGraphicFramePr>
        <p:xfrm>
          <a:off x="9145805" y="1151754"/>
          <a:ext cx="3046196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목록 버튼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목록 中 </a:t>
                      </a:r>
                      <a:r>
                        <a:rPr lang="ko-KR" altLang="en-US" sz="960" b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택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</a:t>
                      </a:r>
                      <a:r>
                        <a:rPr lang="ko-KR" altLang="en-US" sz="960" b="0" baseline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클릭시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해당 병동 정보 확인 가능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6C0C5D-1DDB-4786-A6F7-41A08497292B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- 3 -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7"/>
          <a:stretch/>
        </p:blipFill>
        <p:spPr>
          <a:xfrm>
            <a:off x="0" y="1151754"/>
            <a:ext cx="9145805" cy="518536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118664" y="2721178"/>
            <a:ext cx="238641" cy="231748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94050" y="2341502"/>
            <a:ext cx="6148614" cy="3027452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34133" y="2030136"/>
            <a:ext cx="213661" cy="236113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17446" y="2631344"/>
            <a:ext cx="2340528" cy="422001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5279" y="2279259"/>
            <a:ext cx="913011" cy="270994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95725" y="2312290"/>
            <a:ext cx="238641" cy="231748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33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EE7F07-286C-4851-8777-ED51DB9E2241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2B409-0662-4D61-85E5-27C0C0A8529F}"/>
              </a:ext>
            </a:extLst>
          </p:cNvPr>
          <p:cNvSpPr txBox="1"/>
          <p:nvPr/>
        </p:nvSpPr>
        <p:spPr>
          <a:xfrm>
            <a:off x="5029700" y="445080"/>
            <a:ext cx="2055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 </a:t>
            </a:r>
            <a:r>
              <a:rPr lang="ko-KR" altLang="en-US" sz="105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 화면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13338-C651-4293-AF43-4CBEF2222B06}"/>
              </a:ext>
            </a:extLst>
          </p:cNvPr>
          <p:cNvSpPr txBox="1"/>
          <p:nvPr/>
        </p:nvSpPr>
        <p:spPr>
          <a:xfrm>
            <a:off x="5029700" y="59317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 smtClean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30A57-A596-4236-AD54-91247810150F}"/>
              </a:ext>
            </a:extLst>
          </p:cNvPr>
          <p:cNvSpPr txBox="1"/>
          <p:nvPr/>
        </p:nvSpPr>
        <p:spPr>
          <a:xfrm>
            <a:off x="8838112" y="59317"/>
            <a:ext cx="1965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 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병동목록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– 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병동 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D79F7-E310-40FD-8CC1-9613CC6D22E9}"/>
              </a:ext>
            </a:extLst>
          </p:cNvPr>
          <p:cNvSpPr txBox="1"/>
          <p:nvPr/>
        </p:nvSpPr>
        <p:spPr>
          <a:xfrm>
            <a:off x="1221288" y="445080"/>
            <a:ext cx="7328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CD97844-92B7-4980-B145-773338616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030257"/>
              </p:ext>
            </p:extLst>
          </p:nvPr>
        </p:nvGraphicFramePr>
        <p:xfrm>
          <a:off x="9145805" y="1151754"/>
          <a:ext cx="3046196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목록 中 </a:t>
                      </a:r>
                      <a:r>
                        <a:rPr lang="ko-KR" altLang="en-US" sz="960" b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택</a:t>
                      </a:r>
                      <a:r>
                        <a:rPr lang="ko-KR" altLang="en-US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960" b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– 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이전과 동일</a:t>
                      </a:r>
                      <a:endParaRPr lang="ko-KR" altLang="en-US" sz="960" b="0" dirty="0" smtClean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 </a:t>
                      </a:r>
                      <a:r>
                        <a:rPr lang="ko-KR" altLang="en-US" sz="960" b="0" baseline="0" dirty="0" err="1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클릭시</a:t>
                      </a:r>
                      <a:r>
                        <a:rPr lang="ko-KR" altLang="en-US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해당 병동 정보 확인 가능</a:t>
                      </a:r>
                      <a:r>
                        <a:rPr lang="ko-KR" altLang="en-US" sz="960" b="0" baseline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960" b="0" baseline="0" dirty="0" smtClean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-//</a:t>
                      </a:r>
                      <a:endParaRPr lang="ko-KR" altLang="en-US" sz="960" b="0" dirty="0" smtClean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6C0C5D-1DDB-4786-A6F7-41A08497292B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6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- 3 -</a:t>
            </a:r>
            <a:endParaRPr kumimoji="0" lang="ko-KR" altLang="en-US" sz="86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48"/>
          <a:stretch/>
        </p:blipFill>
        <p:spPr>
          <a:xfrm>
            <a:off x="-1" y="1376343"/>
            <a:ext cx="9145805" cy="479194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156487" y="3624134"/>
            <a:ext cx="242764" cy="251580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827090" y="2718033"/>
            <a:ext cx="6149130" cy="1585519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80273" y="2400739"/>
            <a:ext cx="242764" cy="251580"/>
          </a:xfrm>
          <a:prstGeom prst="roundRect">
            <a:avLst/>
          </a:prstGeom>
          <a:solidFill>
            <a:srgbClr val="EB701D"/>
          </a:solidFill>
          <a:ln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85279" y="3510792"/>
            <a:ext cx="2397862" cy="490757"/>
          </a:xfrm>
          <a:prstGeom prst="rect">
            <a:avLst/>
          </a:prstGeom>
          <a:noFill/>
          <a:ln w="28575">
            <a:solidFill>
              <a:srgbClr val="EA6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1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42405-B25D-42CF-BF7A-158FCE34CBC9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4D083C-DEBE-4D21-B26D-42E9F2E3794E}"/>
              </a:ext>
            </a:extLst>
          </p:cNvPr>
          <p:cNvSpPr txBox="1"/>
          <p:nvPr/>
        </p:nvSpPr>
        <p:spPr>
          <a:xfrm>
            <a:off x="5029700" y="445080"/>
            <a:ext cx="2459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 측정값 모니터링 리스트 확대보기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E2D0D-D684-4B9B-AB2B-AD51FC12F348}"/>
              </a:ext>
            </a:extLst>
          </p:cNvPr>
          <p:cNvSpPr txBox="1"/>
          <p:nvPr/>
        </p:nvSpPr>
        <p:spPr>
          <a:xfrm>
            <a:off x="5029700" y="59317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확대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7E71A-9D96-4D4F-BE54-8D61FC37D850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F94EB-F90B-48C8-A57F-5898BAB1AC60}"/>
              </a:ext>
            </a:extLst>
          </p:cNvPr>
          <p:cNvSpPr txBox="1"/>
          <p:nvPr/>
        </p:nvSpPr>
        <p:spPr>
          <a:xfrm>
            <a:off x="1221288" y="445080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iringer.kr/monitoring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E175BBF6-570A-42B3-AB01-6E09E088E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46781"/>
              </p:ext>
            </p:extLst>
          </p:nvPr>
        </p:nvGraphicFramePr>
        <p:xfrm>
          <a:off x="9145805" y="1151754"/>
          <a:ext cx="3046196" cy="127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알림 아이콘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기기가 연결된 위치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베드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환자명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확인 가능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수액 측정 속도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잔여 베터리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알람 발생 시 해당 알람 색상으로 테두리 깜박임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수액 투여 현황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프로그레스바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상세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9E77B16-AAD5-4468-8287-AACDC9A78485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- 5 -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01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9E0902-CDDB-42C9-BE75-498B6938103D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EB6E5-433C-4032-9EED-76690A6651B3}"/>
              </a:ext>
            </a:extLst>
          </p:cNvPr>
          <p:cNvSpPr txBox="1"/>
          <p:nvPr/>
        </p:nvSpPr>
        <p:spPr>
          <a:xfrm>
            <a:off x="5029700" y="445080"/>
            <a:ext cx="2459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측정값 모니터링 리스트 축소보기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4E2CB-E335-4CF9-ADB0-EA27CA766D9D}"/>
              </a:ext>
            </a:extLst>
          </p:cNvPr>
          <p:cNvSpPr txBox="1"/>
          <p:nvPr/>
        </p:nvSpPr>
        <p:spPr>
          <a:xfrm>
            <a:off x="5029700" y="59317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축소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DD516-9138-488B-BEE6-934117DB6F2D}"/>
              </a:ext>
            </a:extLst>
          </p:cNvPr>
          <p:cNvSpPr txBox="1"/>
          <p:nvPr/>
        </p:nvSpPr>
        <p:spPr>
          <a:xfrm>
            <a:off x="8838112" y="59317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FD352-3419-4998-B02D-5B0CDA98E68D}"/>
              </a:ext>
            </a:extLst>
          </p:cNvPr>
          <p:cNvSpPr txBox="1"/>
          <p:nvPr/>
        </p:nvSpPr>
        <p:spPr>
          <a:xfrm>
            <a:off x="1221288" y="445080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iringer.kr/monitoring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FB56F7D9-F97B-42C1-A224-B00FC1836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85834"/>
              </p:ext>
            </p:extLst>
          </p:nvPr>
        </p:nvGraphicFramePr>
        <p:xfrm>
          <a:off x="9145805" y="1151754"/>
          <a:ext cx="3046196" cy="96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알림 아이콘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연결 위치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수액 투여 현황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프로그레스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바 축소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 발생 시 해당 알림 색상으로 테두리 깜박임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6396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028297-1C34-4E5E-9390-722D6430DC95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- 6 -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01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5628C-B559-4AB4-8165-24B69D9509D5}"/>
              </a:ext>
            </a:extLst>
          </p:cNvPr>
          <p:cNvSpPr txBox="1"/>
          <p:nvPr/>
        </p:nvSpPr>
        <p:spPr>
          <a:xfrm>
            <a:off x="1221288" y="59317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아이링거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모니터링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8A843-3D7E-4B62-B571-82BF2A8B5F36}"/>
              </a:ext>
            </a:extLst>
          </p:cNvPr>
          <p:cNvSpPr txBox="1"/>
          <p:nvPr/>
        </p:nvSpPr>
        <p:spPr>
          <a:xfrm>
            <a:off x="5029700" y="445080"/>
            <a:ext cx="299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기기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측정값 모니터링 상세정보 및 모니터링 관리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81022-B066-41A1-8FE1-81D3FEAEA745}"/>
              </a:ext>
            </a:extLst>
          </p:cNvPr>
          <p:cNvSpPr txBox="1"/>
          <p:nvPr/>
        </p:nvSpPr>
        <p:spPr>
          <a:xfrm>
            <a:off x="5029700" y="59317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 상세정보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0A955-6060-4C36-A878-D334D612720E}"/>
              </a:ext>
            </a:extLst>
          </p:cNvPr>
          <p:cNvSpPr txBox="1"/>
          <p:nvPr/>
        </p:nvSpPr>
        <p:spPr>
          <a:xfrm>
            <a:off x="8838112" y="59317"/>
            <a:ext cx="17924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모니터링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 -&gt; [</a:t>
            </a:r>
            <a:r>
              <a:rPr lang="ko-KR" altLang="en-US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 상세정보</a:t>
            </a:r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91562-33EC-4DA3-9838-7A2F2ED9C17C}"/>
              </a:ext>
            </a:extLst>
          </p:cNvPr>
          <p:cNvSpPr txBox="1"/>
          <p:nvPr/>
        </p:nvSpPr>
        <p:spPr>
          <a:xfrm>
            <a:off x="1221288" y="445080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iringer.kr/monitoring</a:t>
            </a:r>
            <a:endParaRPr lang="ko-KR" altLang="en-US" sz="10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F4E9CFBF-70E5-4581-B298-AFD98D132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185983"/>
              </p:ext>
            </p:extLst>
          </p:nvPr>
        </p:nvGraphicFramePr>
        <p:xfrm>
          <a:off x="9145805" y="1151754"/>
          <a:ext cx="3046196" cy="3918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35">
                  <a:extLst>
                    <a:ext uri="{9D8B030D-6E8A-4147-A177-3AD203B41FA5}">
                      <a16:colId xmlns:a16="http://schemas.microsoft.com/office/drawing/2014/main" val="4022892641"/>
                    </a:ext>
                  </a:extLst>
                </a:gridCol>
                <a:gridCol w="2689861">
                  <a:extLst>
                    <a:ext uri="{9D8B030D-6E8A-4147-A177-3AD203B41FA5}">
                      <a16:colId xmlns:a16="http://schemas.microsoft.com/office/drawing/2014/main" val="32690431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병동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병실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베드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환자명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측정시작 시간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838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알림정보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표시 및 전체보기 진행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현재 발생한 알림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전체보기 버튼 클릭 시 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번 영역에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알림정보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전체보기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365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수액투여 현황 확인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수액투여 현황 시간별 속도 그래프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투여현황 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ml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단위 진행상황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프로그레스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바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전체보기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상세보기 탭 버튼 클릭 시 그래프 축소 및 확대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 연결정보 확인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설정속도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기기명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표시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기기교체 버튼 선택 시 </a:t>
                      </a: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번 영역에 기기교체 진행 화면 표시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765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알림정보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전체보기 또는 연결정보 기기교체 버튼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클릭 시 표시되는 화면 영역</a:t>
                      </a:r>
                      <a:endParaRPr lang="en-US" altLang="ko-KR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65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60"/>
                        </a:spcBef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96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# </a:t>
                      </a:r>
                      <a:r>
                        <a:rPr lang="ko-KR" altLang="en-US" sz="96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버튼 클릭 시 투여완료 진행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A4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671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349EA25-F297-4D8D-8ABE-9F1548EF5440}"/>
              </a:ext>
            </a:extLst>
          </p:cNvPr>
          <p:cNvSpPr txBox="1"/>
          <p:nvPr/>
        </p:nvSpPr>
        <p:spPr>
          <a:xfrm>
            <a:off x="9145805" y="6540299"/>
            <a:ext cx="3046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- 7 -</a:t>
            </a:r>
            <a:endParaRPr lang="ko-KR" altLang="en-US" sz="86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6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2411</Words>
  <Application>Microsoft Office PowerPoint</Application>
  <PresentationFormat>와이드스크린</PresentationFormat>
  <Paragraphs>638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Pretendard Medium</vt:lpstr>
      <vt:lpstr>Pretendard Variable Black</vt:lpstr>
      <vt:lpstr>Pretendard Variable ExtraBold</vt:lpstr>
      <vt:lpstr>맑은 고딕</vt:lpstr>
      <vt:lpstr>Arial</vt:lpstr>
      <vt:lpstr>Artifakt Element Black</vt:lpstr>
      <vt:lpstr>Franklin Gothic Book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sstk02</cp:lastModifiedBy>
  <cp:revision>61</cp:revision>
  <dcterms:created xsi:type="dcterms:W3CDTF">2023-03-07T02:08:17Z</dcterms:created>
  <dcterms:modified xsi:type="dcterms:W3CDTF">2025-01-08T08:07:13Z</dcterms:modified>
</cp:coreProperties>
</file>